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54"/>
  </p:notesMasterIdLst>
  <p:sldIdLst>
    <p:sldId id="539" r:id="rId3"/>
    <p:sldId id="540" r:id="rId4"/>
    <p:sldId id="541" r:id="rId5"/>
    <p:sldId id="542" r:id="rId6"/>
    <p:sldId id="337" r:id="rId7"/>
    <p:sldId id="535" r:id="rId8"/>
    <p:sldId id="480" r:id="rId9"/>
    <p:sldId id="469" r:id="rId10"/>
    <p:sldId id="348" r:id="rId11"/>
    <p:sldId id="485" r:id="rId12"/>
    <p:sldId id="484" r:id="rId13"/>
    <p:sldId id="486" r:id="rId14"/>
    <p:sldId id="489" r:id="rId15"/>
    <p:sldId id="490" r:id="rId16"/>
    <p:sldId id="491" r:id="rId17"/>
    <p:sldId id="492" r:id="rId18"/>
    <p:sldId id="494" r:id="rId19"/>
    <p:sldId id="495" r:id="rId20"/>
    <p:sldId id="496" r:id="rId21"/>
    <p:sldId id="497" r:id="rId22"/>
    <p:sldId id="533" r:id="rId23"/>
    <p:sldId id="536" r:id="rId24"/>
    <p:sldId id="313" r:id="rId25"/>
    <p:sldId id="500" r:id="rId26"/>
    <p:sldId id="502" r:id="rId27"/>
    <p:sldId id="504" r:id="rId28"/>
    <p:sldId id="506" r:id="rId29"/>
    <p:sldId id="507" r:id="rId30"/>
    <p:sldId id="508" r:id="rId31"/>
    <p:sldId id="509" r:id="rId32"/>
    <p:sldId id="510" r:id="rId33"/>
    <p:sldId id="511" r:id="rId34"/>
    <p:sldId id="512" r:id="rId35"/>
    <p:sldId id="513" r:id="rId36"/>
    <p:sldId id="514" r:id="rId37"/>
    <p:sldId id="515" r:id="rId38"/>
    <p:sldId id="516" r:id="rId39"/>
    <p:sldId id="312" r:id="rId40"/>
    <p:sldId id="517" r:id="rId41"/>
    <p:sldId id="543" r:id="rId42"/>
    <p:sldId id="519" r:id="rId43"/>
    <p:sldId id="520" r:id="rId44"/>
    <p:sldId id="523" r:id="rId45"/>
    <p:sldId id="524" r:id="rId46"/>
    <p:sldId id="525" r:id="rId47"/>
    <p:sldId id="526" r:id="rId48"/>
    <p:sldId id="527" r:id="rId49"/>
    <p:sldId id="528" r:id="rId50"/>
    <p:sldId id="529" r:id="rId51"/>
    <p:sldId id="530" r:id="rId52"/>
    <p:sldId id="531" r:id="rId53"/>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6600"/>
    <a:srgbClr val="FFCC00"/>
    <a:srgbClr val="FF99FF"/>
    <a:srgbClr val="D60093"/>
    <a:srgbClr val="0033CC"/>
    <a:srgbClr val="00FF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1954" autoAdjust="0"/>
  </p:normalViewPr>
  <p:slideViewPr>
    <p:cSldViewPr>
      <p:cViewPr>
        <p:scale>
          <a:sx n="90" d="100"/>
          <a:sy n="90" d="100"/>
        </p:scale>
        <p:origin x="-1020" y="-18"/>
      </p:cViewPr>
      <p:guideLst>
        <p:guide orient="horz" pos="2160"/>
        <p:guide pos="2880"/>
      </p:guideLst>
    </p:cSldViewPr>
  </p:slideViewPr>
  <p:outlineViewPr>
    <p:cViewPr>
      <p:scale>
        <a:sx n="33" d="100"/>
        <a:sy n="33" d="100"/>
      </p:scale>
      <p:origin x="0" y="7140"/>
    </p:cViewPr>
  </p:outlineViewPr>
  <p:notesTextViewPr>
    <p:cViewPr>
      <p:scale>
        <a:sx n="100" d="100"/>
        <a:sy n="100" d="100"/>
      </p:scale>
      <p:origin x="0" y="0"/>
    </p:cViewPr>
  </p:notesTextViewPr>
  <p:sorterViewPr>
    <p:cViewPr>
      <p:scale>
        <a:sx n="100" d="100"/>
        <a:sy n="100" d="100"/>
      </p:scale>
      <p:origin x="0" y="86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defRPr>
            </a:lvl1pPr>
          </a:lstStyle>
          <a:p>
            <a:pPr>
              <a:defRPr/>
            </a:pPr>
            <a:fld id="{98FF35E5-3D45-403B-A186-E4B9F4636E29}" type="datetimeFigureOut">
              <a:rPr lang="zh-TW" altLang="en-US"/>
              <a:pPr>
                <a:defRPr/>
              </a:pPr>
              <a:t>2016/11/22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B80A4D-A57B-483A-BCBA-D8D7A727C699}" type="slidenum">
              <a:rPr lang="zh-TW" altLang="en-US"/>
              <a:pPr/>
              <a:t>‹#›</a:t>
            </a:fld>
            <a:endParaRPr lang="zh-TW" altLang="en-US"/>
          </a:p>
        </p:txBody>
      </p:sp>
    </p:spTree>
    <p:extLst>
      <p:ext uri="{BB962C8B-B14F-4D97-AF65-F5344CB8AC3E}">
        <p14:creationId xmlns:p14="http://schemas.microsoft.com/office/powerpoint/2010/main" val="3940289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2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ln>
            <a:miter lim="800000"/>
            <a:headEnd/>
            <a:tailEnd/>
          </a:ln>
        </p:spPr>
        <p:txBody>
          <a:bodyPr/>
          <a:lstStyle/>
          <a:p>
            <a:fld id="{6FA74C24-596C-4320-9B1D-4DC038B2C795}" type="slidenum">
              <a:rPr lang="fr-CA" altLang="zh-TW">
                <a:solidFill>
                  <a:srgbClr val="000000"/>
                </a:solidFill>
              </a:rPr>
              <a:pPr/>
              <a:t>8</a:t>
            </a:fld>
            <a:endParaRPr lang="fr-CA" altLang="zh-TW">
              <a:solidFill>
                <a:srgbClr val="000000"/>
              </a:solidFill>
            </a:endParaRPr>
          </a:p>
        </p:txBody>
      </p:sp>
    </p:spTree>
    <p:extLst>
      <p:ext uri="{BB962C8B-B14F-4D97-AF65-F5344CB8AC3E}">
        <p14:creationId xmlns:p14="http://schemas.microsoft.com/office/powerpoint/2010/main" val="35054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765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7652" name="投影片編號版面配置區 3"/>
          <p:cNvSpPr>
            <a:spLocks noGrp="1"/>
          </p:cNvSpPr>
          <p:nvPr>
            <p:ph type="sldNum" sz="quarter" idx="5"/>
          </p:nvPr>
        </p:nvSpPr>
        <p:spPr bwMode="auto">
          <a:noFill/>
          <a:ln>
            <a:miter lim="800000"/>
            <a:headEnd/>
            <a:tailEnd/>
          </a:ln>
        </p:spPr>
        <p:txBody>
          <a:bodyPr/>
          <a:lstStyle/>
          <a:p>
            <a:fld id="{54E1E12D-E49B-4B5B-9AC8-7E92B974ABCB}" type="slidenum">
              <a:rPr lang="fr-CA" altLang="zh-TW">
                <a:solidFill>
                  <a:srgbClr val="000000"/>
                </a:solidFill>
              </a:rPr>
              <a:pPr/>
              <a:t>9</a:t>
            </a:fld>
            <a:endParaRPr lang="fr-CA" altLang="zh-TW">
              <a:solidFill>
                <a:srgbClr val="000000"/>
              </a:solidFill>
            </a:endParaRPr>
          </a:p>
        </p:txBody>
      </p:sp>
    </p:spTree>
    <p:extLst>
      <p:ext uri="{BB962C8B-B14F-4D97-AF65-F5344CB8AC3E}">
        <p14:creationId xmlns:p14="http://schemas.microsoft.com/office/powerpoint/2010/main" val="362669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460" name="投影片編號版面配置區 3"/>
          <p:cNvSpPr>
            <a:spLocks noGrp="1"/>
          </p:cNvSpPr>
          <p:nvPr>
            <p:ph type="sldNum" sz="quarter" idx="5"/>
          </p:nvPr>
        </p:nvSpPr>
        <p:spPr bwMode="auto">
          <a:noFill/>
          <a:ln>
            <a:miter lim="800000"/>
            <a:headEnd/>
            <a:tailEnd/>
          </a:ln>
        </p:spPr>
        <p:txBody>
          <a:bodyPr/>
          <a:lstStyle/>
          <a:p>
            <a:fld id="{7C139581-9841-456B-9A4B-F4C84632AE91}" type="slidenum">
              <a:rPr lang="fr-CA" altLang="zh-TW">
                <a:solidFill>
                  <a:srgbClr val="000000"/>
                </a:solidFill>
              </a:rPr>
              <a:pPr/>
              <a:t>40</a:t>
            </a:fld>
            <a:endParaRPr lang="fr-CA" altLang="zh-TW">
              <a:solidFill>
                <a:srgbClr val="000000"/>
              </a:solidFill>
            </a:endParaRPr>
          </a:p>
        </p:txBody>
      </p:sp>
    </p:spTree>
    <p:extLst>
      <p:ext uri="{BB962C8B-B14F-4D97-AF65-F5344CB8AC3E}">
        <p14:creationId xmlns:p14="http://schemas.microsoft.com/office/powerpoint/2010/main" val="201820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solidFill>
                  <a:schemeClr val="tx1"/>
                </a:solidFill>
                <a:latin typeface="標楷體" pitchFamily="65" charset="-120"/>
                <a:ea typeface="標楷體" pitchFamily="65" charset="-120"/>
              </a:defRPr>
            </a:lvl1pPr>
            <a:lvl2pPr>
              <a:defRPr baseline="0">
                <a:solidFill>
                  <a:schemeClr val="tx1"/>
                </a:solidFill>
                <a:latin typeface="標楷體" pitchFamily="65" charset="-120"/>
                <a:ea typeface="標楷體" pitchFamily="65" charset="-120"/>
              </a:defRPr>
            </a:lvl2pPr>
            <a:lvl3pPr>
              <a:defRPr baseline="0">
                <a:solidFill>
                  <a:schemeClr val="tx1"/>
                </a:solidFill>
                <a:latin typeface="標楷體" pitchFamily="65" charset="-120"/>
                <a:ea typeface="標楷體" pitchFamily="65" charset="-120"/>
              </a:defRPr>
            </a:lvl3pPr>
            <a:lvl4pPr>
              <a:defRPr baseline="0">
                <a:solidFill>
                  <a:schemeClr val="tx1"/>
                </a:solidFill>
                <a:latin typeface="標楷體" pitchFamily="65" charset="-120"/>
                <a:ea typeface="標楷體" pitchFamily="65" charset="-120"/>
              </a:defRPr>
            </a:lvl4pPr>
            <a:lvl5pPr>
              <a:defRPr baseline="0">
                <a:solidFill>
                  <a:schemeClr val="tx1"/>
                </a:solidFill>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圖片 3" descr="季芬說106宣導簡報-標題.jpg"/>
          <p:cNvPicPr>
            <a:picLocks noChangeAspect="1"/>
          </p:cNvPicPr>
          <p:nvPr userDrawn="1"/>
        </p:nvPicPr>
        <p:blipFill>
          <a:blip r:embed="rId13" cstate="print"/>
          <a:stretch>
            <a:fillRect/>
          </a:stretch>
        </p:blipFill>
        <p:spPr>
          <a:xfrm>
            <a:off x="505" y="0"/>
            <a:ext cx="9142990" cy="6858000"/>
          </a:xfrm>
          <a:prstGeom prst="rect">
            <a:avLst/>
          </a:prstGeom>
        </p:spPr>
      </p:pic>
      <p:sp>
        <p:nvSpPr>
          <p:cNvPr id="1027" name="Rectangle 2"/>
          <p:cNvSpPr>
            <a:spLocks noGrp="1" noChangeArrowheads="1"/>
          </p:cNvSpPr>
          <p:nvPr>
            <p:ph type="title"/>
          </p:nvPr>
        </p:nvSpPr>
        <p:spPr bwMode="auto">
          <a:xfrm>
            <a:off x="457200" y="22139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5400" b="1">
          <a:solidFill>
            <a:srgbClr val="D60093"/>
          </a:solidFill>
          <a:latin typeface="+mj-lt"/>
          <a:ea typeface="+mj-ea"/>
          <a:cs typeface="+mj-cs"/>
        </a:defRPr>
      </a:lvl1pPr>
      <a:lvl2pPr algn="ctr" rtl="0" eaLnBrk="0" fontAlgn="base" hangingPunct="0">
        <a:spcBef>
          <a:spcPct val="0"/>
        </a:spcBef>
        <a:spcAft>
          <a:spcPct val="0"/>
        </a:spcAft>
        <a:defRPr kumimoji="1" sz="5400" b="1">
          <a:solidFill>
            <a:srgbClr val="002060"/>
          </a:solidFill>
          <a:latin typeface="Arial" charset="0"/>
          <a:ea typeface="標楷體" pitchFamily="65" charset="-120"/>
        </a:defRPr>
      </a:lvl2pPr>
      <a:lvl3pPr algn="ctr" rtl="0" eaLnBrk="0" fontAlgn="base" hangingPunct="0">
        <a:spcBef>
          <a:spcPct val="0"/>
        </a:spcBef>
        <a:spcAft>
          <a:spcPct val="0"/>
        </a:spcAft>
        <a:defRPr kumimoji="1" sz="5400" b="1">
          <a:solidFill>
            <a:srgbClr val="002060"/>
          </a:solidFill>
          <a:latin typeface="Arial" charset="0"/>
          <a:ea typeface="標楷體" pitchFamily="65" charset="-120"/>
        </a:defRPr>
      </a:lvl3pPr>
      <a:lvl4pPr algn="ctr" rtl="0" eaLnBrk="0" fontAlgn="base" hangingPunct="0">
        <a:spcBef>
          <a:spcPct val="0"/>
        </a:spcBef>
        <a:spcAft>
          <a:spcPct val="0"/>
        </a:spcAft>
        <a:defRPr kumimoji="1" sz="5400" b="1">
          <a:solidFill>
            <a:srgbClr val="002060"/>
          </a:solidFill>
          <a:latin typeface="Arial" charset="0"/>
          <a:ea typeface="標楷體" pitchFamily="65" charset="-120"/>
        </a:defRPr>
      </a:lvl4pPr>
      <a:lvl5pPr algn="ctr" rtl="0" eaLnBrk="0" fontAlgn="base" hangingPunct="0">
        <a:spcBef>
          <a:spcPct val="0"/>
        </a:spcBef>
        <a:spcAft>
          <a:spcPct val="0"/>
        </a:spcAft>
        <a:defRPr kumimoji="1" sz="5400" b="1">
          <a:solidFill>
            <a:srgbClr val="002060"/>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descr="季芬說106宣導簡報-內文.jpg"/>
          <p:cNvPicPr>
            <a:picLocks noChangeAspect="1"/>
          </p:cNvPicPr>
          <p:nvPr userDrawn="1"/>
        </p:nvPicPr>
        <p:blipFill>
          <a:blip r:embed="rId13" cstate="print"/>
          <a:stretch>
            <a:fillRect/>
          </a:stretch>
        </p:blipFill>
        <p:spPr>
          <a:xfrm>
            <a:off x="0" y="265"/>
            <a:ext cx="9144000" cy="6857470"/>
          </a:xfrm>
          <a:prstGeom prst="rect">
            <a:avLst/>
          </a:prstGeom>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2"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rgbClr val="002060"/>
          </a:solidFill>
          <a:latin typeface="Arial" charset="0"/>
          <a:ea typeface="標楷體" pitchFamily="65" charset="-120"/>
        </a:defRPr>
      </a:lvl2pPr>
      <a:lvl3pPr algn="ctr" rtl="0" eaLnBrk="0" fontAlgn="base" hangingPunct="0">
        <a:spcBef>
          <a:spcPct val="0"/>
        </a:spcBef>
        <a:spcAft>
          <a:spcPct val="0"/>
        </a:spcAft>
        <a:defRPr kumimoji="1" sz="4400" b="1">
          <a:solidFill>
            <a:srgbClr val="002060"/>
          </a:solidFill>
          <a:latin typeface="Arial" charset="0"/>
          <a:ea typeface="標楷體" pitchFamily="65" charset="-120"/>
        </a:defRPr>
      </a:lvl3pPr>
      <a:lvl4pPr algn="ctr" rtl="0" eaLnBrk="0" fontAlgn="base" hangingPunct="0">
        <a:spcBef>
          <a:spcPct val="0"/>
        </a:spcBef>
        <a:spcAft>
          <a:spcPct val="0"/>
        </a:spcAft>
        <a:defRPr kumimoji="1" sz="4400" b="1">
          <a:solidFill>
            <a:srgbClr val="002060"/>
          </a:solidFill>
          <a:latin typeface="Arial" charset="0"/>
          <a:ea typeface="標楷體" pitchFamily="65" charset="-120"/>
        </a:defRPr>
      </a:lvl4pPr>
      <a:lvl5pPr algn="ctr" rtl="0" eaLnBrk="0" fontAlgn="base" hangingPunct="0">
        <a:spcBef>
          <a:spcPct val="0"/>
        </a:spcBef>
        <a:spcAft>
          <a:spcPct val="0"/>
        </a:spcAft>
        <a:defRPr kumimoji="1" sz="4400" b="1">
          <a:solidFill>
            <a:srgbClr val="002060"/>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2" Type="http://schemas.openxmlformats.org/officeDocument/2006/relationships/hyperlink" Target="http://cap.ntnu.edu.tw/documents/mathscore1031014.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7"/>
          <p:cNvSpPr>
            <a:spLocks noGrp="1"/>
          </p:cNvSpPr>
          <p:nvPr>
            <p:ph type="ctrTitle"/>
          </p:nvPr>
        </p:nvSpPr>
        <p:spPr/>
        <p:txBody>
          <a:bodyPr/>
          <a:lstStyle/>
          <a:p>
            <a:pPr eaLnBrk="1" hangingPunct="1"/>
            <a:endParaRPr lang="zh-TW" altLang="en-US" smtClean="0"/>
          </a:p>
        </p:txBody>
      </p:sp>
      <p:sp>
        <p:nvSpPr>
          <p:cNvPr id="9" name="副標題 8"/>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zh-TW" altLang="en-US" smtClean="0"/>
          </a:p>
        </p:txBody>
      </p:sp>
      <p:pic>
        <p:nvPicPr>
          <p:cNvPr id="5124" name="圖片 5" descr="季芬說106宣導簡報封面-測驗說明.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1426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mtClean="0">
                <a:latin typeface="微軟正黑體" pitchFamily="34" charset="-120"/>
              </a:rPr>
              <a:t>三等級 四標示</a:t>
            </a:r>
          </a:p>
        </p:txBody>
      </p:sp>
      <p:graphicFrame>
        <p:nvGraphicFramePr>
          <p:cNvPr id="5" name="表格 4"/>
          <p:cNvGraphicFramePr>
            <a:graphicFrameLocks noGrp="1"/>
          </p:cNvGraphicFramePr>
          <p:nvPr>
            <p:extLst>
              <p:ext uri="{D42A27DB-BD31-4B8C-83A1-F6EECF244321}">
                <p14:modId xmlns:p14="http://schemas.microsoft.com/office/powerpoint/2010/main" val="502457510"/>
              </p:ext>
            </p:extLst>
          </p:nvPr>
        </p:nvGraphicFramePr>
        <p:xfrm>
          <a:off x="827580" y="1417638"/>
          <a:ext cx="7498856" cy="3860802"/>
        </p:xfrm>
        <a:graphic>
          <a:graphicData uri="http://schemas.openxmlformats.org/drawingml/2006/table">
            <a:tbl>
              <a:tblPr firstRow="1" firstCol="1" bandRow="1">
                <a:tableStyleId>{5C22544A-7EE6-4342-B048-85BDC9FD1C3A}</a:tableStyleId>
              </a:tblPr>
              <a:tblGrid>
                <a:gridCol w="937357">
                  <a:extLst>
                    <a:ext uri="{9D8B030D-6E8A-4147-A177-3AD203B41FA5}">
                      <a16:colId xmlns:a16="http://schemas.microsoft.com/office/drawing/2014/main" xmlns="" val="20000"/>
                    </a:ext>
                  </a:extLst>
                </a:gridCol>
                <a:gridCol w="937357">
                  <a:extLst>
                    <a:ext uri="{9D8B030D-6E8A-4147-A177-3AD203B41FA5}">
                      <a16:colId xmlns:a16="http://schemas.microsoft.com/office/drawing/2014/main" xmlns="" val="20001"/>
                    </a:ext>
                  </a:extLst>
                </a:gridCol>
                <a:gridCol w="937357">
                  <a:extLst>
                    <a:ext uri="{9D8B030D-6E8A-4147-A177-3AD203B41FA5}">
                      <a16:colId xmlns:a16="http://schemas.microsoft.com/office/drawing/2014/main" xmlns="" val="20002"/>
                    </a:ext>
                  </a:extLst>
                </a:gridCol>
                <a:gridCol w="937357">
                  <a:extLst>
                    <a:ext uri="{9D8B030D-6E8A-4147-A177-3AD203B41FA5}">
                      <a16:colId xmlns:a16="http://schemas.microsoft.com/office/drawing/2014/main" xmlns="" val="20003"/>
                    </a:ext>
                  </a:extLst>
                </a:gridCol>
                <a:gridCol w="937357">
                  <a:extLst>
                    <a:ext uri="{9D8B030D-6E8A-4147-A177-3AD203B41FA5}">
                      <a16:colId xmlns:a16="http://schemas.microsoft.com/office/drawing/2014/main" xmlns="" val="20004"/>
                    </a:ext>
                  </a:extLst>
                </a:gridCol>
                <a:gridCol w="937357">
                  <a:extLst>
                    <a:ext uri="{9D8B030D-6E8A-4147-A177-3AD203B41FA5}">
                      <a16:colId xmlns:a16="http://schemas.microsoft.com/office/drawing/2014/main" xmlns="" val="20005"/>
                    </a:ext>
                  </a:extLst>
                </a:gridCol>
                <a:gridCol w="937357">
                  <a:extLst>
                    <a:ext uri="{9D8B030D-6E8A-4147-A177-3AD203B41FA5}">
                      <a16:colId xmlns:a16="http://schemas.microsoft.com/office/drawing/2014/main" xmlns="" val="20006"/>
                    </a:ext>
                  </a:extLst>
                </a:gridCol>
                <a:gridCol w="937357">
                  <a:extLst>
                    <a:ext uri="{9D8B030D-6E8A-4147-A177-3AD203B41FA5}">
                      <a16:colId xmlns:a16="http://schemas.microsoft.com/office/drawing/2014/main" xmlns="" val="20007"/>
                    </a:ext>
                  </a:extLst>
                </a:gridCol>
              </a:tblGrid>
              <a:tr h="463116">
                <a:tc gridSpan="2">
                  <a:txBody>
                    <a:bodyPr/>
                    <a:lstStyle/>
                    <a:p>
                      <a:pPr>
                        <a:spcAft>
                          <a:spcPts val="0"/>
                        </a:spcAft>
                      </a:pPr>
                      <a:r>
                        <a:rPr lang="zh-TW" sz="2000" kern="0" dirty="0">
                          <a:solidFill>
                            <a:srgbClr val="0000FF"/>
                          </a:solidFill>
                          <a:effectLst/>
                          <a:latin typeface="標楷體" pitchFamily="65" charset="-120"/>
                          <a:ea typeface="標楷體" pitchFamily="65" charset="-120"/>
                        </a:rPr>
                        <a:t>　</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國文</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社會</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自然</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extLst>
                  <a:ext uri="{0D108BD9-81ED-4DB2-BD59-A6C34878D82A}">
                    <a16:rowId xmlns:a16="http://schemas.microsoft.com/office/drawing/2014/main" xmlns="" val="10000"/>
                  </a:ext>
                </a:extLst>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精熟</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-48</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-63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-63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-54</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1"/>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49</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2"/>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3"/>
                  </a:ext>
                </a:extLst>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基礎</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20-4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1</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24-5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45-5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4"/>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5"/>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24-3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6"/>
                  </a:ext>
                </a:extLst>
              </a:tr>
              <a:tr h="718230">
                <a:tc>
                  <a:txBody>
                    <a:bodyPr/>
                    <a:lstStyle/>
                    <a:p>
                      <a:pPr algn="ctr">
                        <a:spcAft>
                          <a:spcPts val="0"/>
                        </a:spcAft>
                      </a:pPr>
                      <a:r>
                        <a:rPr lang="zh-TW" sz="2000" kern="0" dirty="0">
                          <a:solidFill>
                            <a:srgbClr val="0000FF"/>
                          </a:solidFill>
                          <a:effectLst/>
                          <a:latin typeface="標楷體" pitchFamily="65" charset="-120"/>
                          <a:ea typeface="標楷體" pitchFamily="65" charset="-120"/>
                        </a:rPr>
                        <a:t>待加強</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C</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0-23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468313" y="1412875"/>
            <a:ext cx="7991475" cy="4608513"/>
          </a:xfrm>
        </p:spPr>
        <p:txBody>
          <a:bodyPr/>
          <a:lstStyle/>
          <a:p>
            <a:pPr marL="800100" indent="-457200" algn="just" eaLnBrk="1">
              <a:buFont typeface="Wingdings" pitchFamily="2" charset="2"/>
              <a:buChar char="ü"/>
            </a:pPr>
            <a:r>
              <a:rPr lang="zh-TW" altLang="en-US" dirty="0" smtClean="0">
                <a:latin typeface="Times New Roman" pitchFamily="18" charset="0"/>
              </a:rPr>
              <a:t>為解決免試入學超額時需大量增額的問題，</a:t>
            </a:r>
            <a:r>
              <a:rPr lang="zh-TW" altLang="en-US" dirty="0" smtClean="0">
                <a:latin typeface="Times New Roman" pitchFamily="18" charset="0"/>
                <a:cs typeface="Times New Roman" pitchFamily="18" charset="0"/>
              </a:rPr>
              <a:t>精熟</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和基礎</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加註標示（</a:t>
            </a:r>
            <a:r>
              <a:rPr lang="en-US" altLang="zh-TW" dirty="0" smtClean="0">
                <a:latin typeface="Times New Roman" pitchFamily="18" charset="0"/>
                <a:cs typeface="Times New Roman" pitchFamily="18" charset="0"/>
              </a:rPr>
              <a:t>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），其中</a:t>
            </a:r>
            <a:endParaRPr lang="en-US" altLang="zh-TW" dirty="0" smtClean="0">
              <a:latin typeface="Times New Roman" pitchFamily="18" charset="0"/>
              <a:cs typeface="Times New Roman" pitchFamily="18" charset="0"/>
            </a:endParaRPr>
          </a:p>
          <a:p>
            <a:pPr marL="1200150" lvl="3" indent="0" algn="just" eaLnBrk="1">
              <a:buFontTx/>
              <a:buNone/>
            </a:pPr>
            <a:endParaRPr lang="en-US" altLang="zh-TW" sz="800" dirty="0" smtClean="0">
              <a:latin typeface="Times New Roman" pitchFamily="18" charset="0"/>
            </a:endParaRP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endParaRPr lang="zh-TW" altLang="en-US" sz="2800" dirty="0" smtClean="0">
              <a:latin typeface="Times New Roman" pitchFamily="18" charset="0"/>
            </a:endParaRPr>
          </a:p>
        </p:txBody>
      </p:sp>
      <p:sp>
        <p:nvSpPr>
          <p:cNvPr id="4" name="Titre 1"/>
          <p:cNvSpPr txBox="1">
            <a:spLocks/>
          </p:cNvSpPr>
          <p:nvPr/>
        </p:nvSpPr>
        <p:spPr bwMode="auto">
          <a:xfrm>
            <a:off x="1476375" y="260350"/>
            <a:ext cx="6329363" cy="1143000"/>
          </a:xfrm>
          <a:prstGeom prst="rect">
            <a:avLst/>
          </a:prstGeom>
          <a:noFill/>
          <a:ln w="9525">
            <a:noFill/>
            <a:miter lim="800000"/>
            <a:headEnd/>
            <a:tailEnd/>
          </a:ln>
        </p:spPr>
        <p:txBody>
          <a:bodyPr anchor="ctr"/>
          <a:lstStyle/>
          <a:p>
            <a:pPr algn="ctr" eaLnBrk="1" hangingPunct="1">
              <a:defRPr/>
            </a:pPr>
            <a:r>
              <a:rPr lang="en-US" altLang="zh-TW" sz="4400" b="1" kern="0" dirty="0">
                <a:latin typeface="標楷體" pitchFamily="65" charset="-120"/>
                <a:ea typeface="標楷體" pitchFamily="65" charset="-120"/>
                <a:cs typeface="+mj-cs"/>
              </a:rPr>
              <a:t>1.</a:t>
            </a:r>
            <a:r>
              <a:rPr lang="zh-TW" altLang="en-US" sz="4400" b="1" kern="0" dirty="0">
                <a:latin typeface="標楷體" pitchFamily="65" charset="-120"/>
                <a:ea typeface="標楷體" pitchFamily="65" charset="-120"/>
                <a:cs typeface="+mj-cs"/>
              </a:rPr>
              <a:t>能力等級加註標示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dirty="0" smtClean="0"/>
              <a:t>2.</a:t>
            </a:r>
            <a:r>
              <a:rPr lang="zh-TW" altLang="en-US" dirty="0" smtClean="0"/>
              <a:t>不同年度標準設定的差異</a:t>
            </a:r>
          </a:p>
        </p:txBody>
      </p:sp>
      <p:sp>
        <p:nvSpPr>
          <p:cNvPr id="31747" name="內容版面配置區 2"/>
          <p:cNvSpPr>
            <a:spLocks noGrp="1"/>
          </p:cNvSpPr>
          <p:nvPr>
            <p:ph idx="1"/>
          </p:nvPr>
        </p:nvSpPr>
        <p:spPr/>
        <p:txBody>
          <a:bodyPr/>
          <a:lstStyle/>
          <a:p>
            <a:endParaRPr lang="zh-TW" altLang="en-US" smtClean="0"/>
          </a:p>
        </p:txBody>
      </p:sp>
      <p:graphicFrame>
        <p:nvGraphicFramePr>
          <p:cNvPr id="4" name="表格 3"/>
          <p:cNvGraphicFramePr>
            <a:graphicFrameLocks noGrp="1"/>
          </p:cNvGraphicFramePr>
          <p:nvPr>
            <p:extLst>
              <p:ext uri="{D42A27DB-BD31-4B8C-83A1-F6EECF244321}">
                <p14:modId xmlns:p14="http://schemas.microsoft.com/office/powerpoint/2010/main" val="1905010860"/>
              </p:ext>
            </p:extLst>
          </p:nvPr>
        </p:nvGraphicFramePr>
        <p:xfrm>
          <a:off x="467544" y="1500188"/>
          <a:ext cx="8429630" cy="4324352"/>
        </p:xfrm>
        <a:graphic>
          <a:graphicData uri="http://schemas.openxmlformats.org/drawingml/2006/table">
            <a:tbl>
              <a:tblPr firstRow="1" firstCol="1" bandRow="1">
                <a:tableStyleId>{5C22544A-7EE6-4342-B048-85BDC9FD1C3A}</a:tableStyleId>
              </a:tblPr>
              <a:tblGrid>
                <a:gridCol w="842963">
                  <a:extLst>
                    <a:ext uri="{9D8B030D-6E8A-4147-A177-3AD203B41FA5}">
                      <a16:colId xmlns:a16="http://schemas.microsoft.com/office/drawing/2014/main" xmlns="" val="20000"/>
                    </a:ext>
                  </a:extLst>
                </a:gridCol>
                <a:gridCol w="842963">
                  <a:extLst>
                    <a:ext uri="{9D8B030D-6E8A-4147-A177-3AD203B41FA5}">
                      <a16:colId xmlns:a16="http://schemas.microsoft.com/office/drawing/2014/main" xmlns="" val="20001"/>
                    </a:ext>
                  </a:extLst>
                </a:gridCol>
                <a:gridCol w="842963">
                  <a:extLst>
                    <a:ext uri="{9D8B030D-6E8A-4147-A177-3AD203B41FA5}">
                      <a16:colId xmlns:a16="http://schemas.microsoft.com/office/drawing/2014/main" xmlns="" val="20002"/>
                    </a:ext>
                  </a:extLst>
                </a:gridCol>
                <a:gridCol w="842963">
                  <a:extLst>
                    <a:ext uri="{9D8B030D-6E8A-4147-A177-3AD203B41FA5}">
                      <a16:colId xmlns:a16="http://schemas.microsoft.com/office/drawing/2014/main" xmlns="" val="20003"/>
                    </a:ext>
                  </a:extLst>
                </a:gridCol>
                <a:gridCol w="842963">
                  <a:extLst>
                    <a:ext uri="{9D8B030D-6E8A-4147-A177-3AD203B41FA5}">
                      <a16:colId xmlns:a16="http://schemas.microsoft.com/office/drawing/2014/main" xmlns="" val="20004"/>
                    </a:ext>
                  </a:extLst>
                </a:gridCol>
                <a:gridCol w="842963">
                  <a:extLst>
                    <a:ext uri="{9D8B030D-6E8A-4147-A177-3AD203B41FA5}">
                      <a16:colId xmlns:a16="http://schemas.microsoft.com/office/drawing/2014/main" xmlns="" val="20005"/>
                    </a:ext>
                  </a:extLst>
                </a:gridCol>
                <a:gridCol w="842963">
                  <a:extLst>
                    <a:ext uri="{9D8B030D-6E8A-4147-A177-3AD203B41FA5}">
                      <a16:colId xmlns:a16="http://schemas.microsoft.com/office/drawing/2014/main" xmlns="" val="20006"/>
                    </a:ext>
                  </a:extLst>
                </a:gridCol>
                <a:gridCol w="842963">
                  <a:extLst>
                    <a:ext uri="{9D8B030D-6E8A-4147-A177-3AD203B41FA5}">
                      <a16:colId xmlns:a16="http://schemas.microsoft.com/office/drawing/2014/main" xmlns="" val="20007"/>
                    </a:ext>
                  </a:extLst>
                </a:gridCol>
                <a:gridCol w="842963">
                  <a:extLst>
                    <a:ext uri="{9D8B030D-6E8A-4147-A177-3AD203B41FA5}">
                      <a16:colId xmlns:a16="http://schemas.microsoft.com/office/drawing/2014/main" xmlns="" val="20008"/>
                    </a:ext>
                  </a:extLst>
                </a:gridCol>
                <a:gridCol w="842963">
                  <a:extLst>
                    <a:ext uri="{9D8B030D-6E8A-4147-A177-3AD203B41FA5}">
                      <a16:colId xmlns:a16="http://schemas.microsoft.com/office/drawing/2014/main" xmlns="" val="20009"/>
                    </a:ext>
                  </a:extLst>
                </a:gridCol>
              </a:tblGrid>
              <a:tr h="463162">
                <a:tc gridSpan="2">
                  <a:txBody>
                    <a:bodyPr/>
                    <a:lstStyle/>
                    <a:p>
                      <a:pPr algn="ctr">
                        <a:spcAft>
                          <a:spcPts val="0"/>
                        </a:spcAft>
                      </a:pPr>
                      <a:r>
                        <a:rPr lang="zh-TW" altLang="en-US" sz="2000" kern="0" baseline="0" dirty="0" smtClean="0">
                          <a:solidFill>
                            <a:srgbClr val="0000FF"/>
                          </a:solidFill>
                          <a:effectLst/>
                          <a:latin typeface="Times New Roman" pitchFamily="18" charset="0"/>
                          <a:ea typeface="標楷體" pitchFamily="65" charset="-120"/>
                        </a:rPr>
                        <a:t>科目</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4">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國文</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4">
                  <a:txBody>
                    <a:bodyPr/>
                    <a:lstStyle/>
                    <a:p>
                      <a:pPr algn="ctr">
                        <a:spcAft>
                          <a:spcPts val="0"/>
                        </a:spcAft>
                      </a:pPr>
                      <a:r>
                        <a:rPr lang="zh-TW" altLang="en-US" sz="2000" kern="100" baseline="0" dirty="0" smtClean="0">
                          <a:solidFill>
                            <a:srgbClr val="0000FF"/>
                          </a:solidFill>
                          <a:effectLst/>
                          <a:latin typeface="Times New Roman" pitchFamily="18" charset="0"/>
                          <a:ea typeface="標楷體" pitchFamily="65" charset="-120"/>
                        </a:rPr>
                        <a:t>自然</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0"/>
                  </a:ext>
                </a:extLst>
              </a:tr>
              <a:tr h="463162">
                <a:tc gridSpan="2">
                  <a:txBody>
                    <a:bodyPr/>
                    <a:lstStyle/>
                    <a:p>
                      <a:pPr algn="ctr">
                        <a:spcAft>
                          <a:spcPts val="0"/>
                        </a:spcAft>
                      </a:pPr>
                      <a:r>
                        <a:rPr lang="zh-TW" altLang="en-US" sz="2000" b="1" kern="100" baseline="0" dirty="0" smtClean="0">
                          <a:solidFill>
                            <a:srgbClr val="7030A0"/>
                          </a:solidFill>
                          <a:effectLst/>
                          <a:latin typeface="Times New Roman" pitchFamily="18" charset="0"/>
                          <a:ea typeface="標楷體" pitchFamily="65" charset="-120"/>
                        </a:rPr>
                        <a:t>年度</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1"/>
                  </a:ext>
                </a:extLst>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精熟</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5</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6</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2</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extLst>
                  <a:ext uri="{0D108BD9-81ED-4DB2-BD59-A6C34878D82A}">
                    <a16:rowId xmlns:a16="http://schemas.microsoft.com/office/drawing/2014/main" xmlns="" val="10002"/>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3</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4</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sz="2000" kern="0" baseline="0" dirty="0" smtClean="0">
                          <a:solidFill>
                            <a:srgbClr val="FF0000"/>
                          </a:solidFill>
                          <a:effectLst/>
                          <a:latin typeface="Times New Roman" pitchFamily="18" charset="0"/>
                          <a:ea typeface="標楷體" pitchFamily="65" charset="-120"/>
                        </a:rPr>
                        <a:t>4</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5</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50</a:t>
                      </a: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1</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49</a:t>
                      </a: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0</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3"/>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2</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3</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8</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4"/>
                  </a:ext>
                </a:extLst>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基礎</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20-4</a:t>
                      </a:r>
                      <a:r>
                        <a:rPr lang="en-US" sz="2000" kern="0" baseline="0" dirty="0">
                          <a:solidFill>
                            <a:srgbClr val="FF0000"/>
                          </a:solidFill>
                          <a:effectLst/>
                          <a:latin typeface="Times New Roman" pitchFamily="18" charset="0"/>
                          <a:ea typeface="標楷體" pitchFamily="65" charset="-120"/>
                        </a:rPr>
                        <a:t>0</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5</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cs typeface="+mn-cs"/>
                        </a:rPr>
                        <a:t>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20-4</a:t>
                      </a:r>
                      <a:r>
                        <a:rPr lang="en-US" altLang="zh-TW" sz="2000" kern="0" baseline="0" dirty="0" smtClean="0">
                          <a:solidFill>
                            <a:srgbClr val="FF0000"/>
                          </a:solidFill>
                          <a:effectLst/>
                          <a:latin typeface="Times New Roman" pitchFamily="18" charset="0"/>
                          <a:ea typeface="標楷體" pitchFamily="65" charset="-120"/>
                        </a:rPr>
                        <a:t>1</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1</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6</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5"/>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0</a:t>
                      </a: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4</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28</a:t>
                      </a: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30</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6"/>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a:t>
                      </a:r>
                      <a:r>
                        <a:rPr lang="en-US" sz="2000" kern="0" baseline="0" dirty="0">
                          <a:solidFill>
                            <a:srgbClr val="FF0000"/>
                          </a:solidFill>
                          <a:effectLst/>
                          <a:latin typeface="Times New Roman" pitchFamily="18" charset="0"/>
                          <a:ea typeface="標楷體" pitchFamily="65" charset="-120"/>
                          <a:cs typeface="+mn-cs"/>
                        </a:rPr>
                        <a:t>29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a:t>
                      </a:r>
                      <a:r>
                        <a:rPr lang="en-US" altLang="zh-TW" sz="2000" kern="0" baseline="0" dirty="0" smtClean="0">
                          <a:solidFill>
                            <a:srgbClr val="FF0000"/>
                          </a:solidFill>
                          <a:effectLst/>
                          <a:latin typeface="Times New Roman" pitchFamily="18" charset="0"/>
                          <a:ea typeface="標楷體" pitchFamily="65" charset="-120"/>
                          <a:cs typeface="+mn-cs"/>
                        </a:rPr>
                        <a:t>30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-2</a:t>
                      </a:r>
                      <a:r>
                        <a:rPr lang="en-US" altLang="zh-TW" sz="2000" kern="0" baseline="0" dirty="0">
                          <a:solidFill>
                            <a:srgbClr val="FF0000"/>
                          </a:solidFill>
                          <a:effectLst/>
                          <a:latin typeface="Times New Roman" pitchFamily="18" charset="0"/>
                          <a:ea typeface="標楷體" pitchFamily="65" charset="-120"/>
                          <a:cs typeface="+mn-cs"/>
                        </a:rPr>
                        <a:t>7</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-2</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7"/>
                  </a:ext>
                </a:extLst>
              </a:tr>
              <a:tr h="718302">
                <a:tc>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待加強</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C</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100" baseline="0" dirty="0" smtClean="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a:t>
                      </a:r>
                      <a:r>
                        <a:rPr lang="en-US" sz="2000" kern="0" baseline="0" dirty="0">
                          <a:solidFill>
                            <a:srgbClr val="FF0000"/>
                          </a:solidFill>
                          <a:effectLst/>
                          <a:latin typeface="Times New Roman" pitchFamily="18" charset="0"/>
                          <a:ea typeface="標楷體" pitchFamily="65" charset="-120"/>
                        </a:rPr>
                        <a:t>8</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0" baseline="0" dirty="0" smtClean="0">
                          <a:solidFill>
                            <a:schemeClr val="tx1"/>
                          </a:solidFill>
                          <a:effectLst/>
                          <a:latin typeface="Times New Roman" pitchFamily="18" charset="0"/>
                          <a:ea typeface="標楷體" pitchFamily="65" charset="-120"/>
                          <a:cs typeface="+mn-cs"/>
                        </a:rPr>
                        <a:t>0-1</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dirty="0" smtClean="0"/>
              <a:t>4.</a:t>
            </a:r>
            <a:r>
              <a:rPr lang="zh-TW" altLang="en-US" dirty="0" smtClean="0"/>
              <a:t>英語科及數學科如何計分</a:t>
            </a:r>
          </a:p>
        </p:txBody>
      </p:sp>
      <p:sp>
        <p:nvSpPr>
          <p:cNvPr id="24579" name="內容版面配置區 2"/>
          <p:cNvSpPr>
            <a:spLocks noGrp="1"/>
          </p:cNvSpPr>
          <p:nvPr>
            <p:ph idx="1"/>
          </p:nvPr>
        </p:nvSpPr>
        <p:spPr>
          <a:xfrm>
            <a:off x="1259632" y="1600200"/>
            <a:ext cx="8229600" cy="4781550"/>
          </a:xfrm>
        </p:spPr>
        <p:txBody>
          <a:bodyPr/>
          <a:lstStyle/>
          <a:p>
            <a:pPr>
              <a:buFont typeface="Wingdings" pitchFamily="2" charset="2"/>
              <a:buChar char="u"/>
            </a:pPr>
            <a:r>
              <a:rPr lang="zh-TW" altLang="en-US" dirty="0" smtClean="0"/>
              <a:t>英語科</a:t>
            </a:r>
            <a:r>
              <a:rPr lang="en-US" altLang="zh-TW" dirty="0" smtClean="0">
                <a:latin typeface="Times New Roman" pitchFamily="18" charset="0"/>
                <a:cs typeface="Times New Roman" pitchFamily="18" charset="0"/>
              </a:rPr>
              <a:t>104</a:t>
            </a:r>
            <a:r>
              <a:rPr lang="zh-TW" altLang="en-US" dirty="0" smtClean="0"/>
              <a:t>年起採計聽力測驗成績</a:t>
            </a:r>
            <a:endParaRPr lang="en-US" altLang="zh-TW" dirty="0" smtClean="0"/>
          </a:p>
          <a:p>
            <a:pPr lvl="1">
              <a:buFont typeface="Arial" pitchFamily="34" charset="0"/>
              <a:buChar char="•"/>
            </a:pPr>
            <a:r>
              <a:rPr lang="zh-TW" altLang="en-US" dirty="0" smtClean="0">
                <a:solidFill>
                  <a:srgbClr val="0000FF"/>
                </a:solidFill>
              </a:rPr>
              <a:t>英語成績＝英語閱讀＋英語聽力</a:t>
            </a:r>
            <a:endParaRPr lang="en-US" altLang="zh-TW" dirty="0" smtClean="0">
              <a:solidFill>
                <a:srgbClr val="0000FF"/>
              </a:solidFill>
            </a:endParaRPr>
          </a:p>
          <a:p>
            <a:pPr lvl="1"/>
            <a:endParaRPr lang="en-US" altLang="zh-TW" dirty="0" smtClean="0"/>
          </a:p>
          <a:p>
            <a:pPr>
              <a:buFont typeface="Wingdings" pitchFamily="2" charset="2"/>
              <a:buChar char="u"/>
            </a:pPr>
            <a:r>
              <a:rPr lang="zh-TW" altLang="en-US" dirty="0" smtClean="0"/>
              <a:t>數學科</a:t>
            </a:r>
            <a:r>
              <a:rPr lang="en-US" altLang="zh-TW" dirty="0" smtClean="0">
                <a:latin typeface="Times New Roman" pitchFamily="18" charset="0"/>
                <a:cs typeface="Times New Roman" pitchFamily="18" charset="0"/>
              </a:rPr>
              <a:t>104</a:t>
            </a:r>
            <a:r>
              <a:rPr lang="zh-TW" altLang="en-US" dirty="0" smtClean="0"/>
              <a:t>年起採計非選擇題成績</a:t>
            </a:r>
          </a:p>
          <a:p>
            <a:pPr lvl="1">
              <a:buFont typeface="Arial" pitchFamily="34" charset="0"/>
              <a:buChar char="•"/>
            </a:pPr>
            <a:r>
              <a:rPr lang="zh-TW" altLang="en-US" dirty="0" smtClean="0">
                <a:solidFill>
                  <a:srgbClr val="0000FF"/>
                </a:solidFill>
              </a:rPr>
              <a:t>數學成績＝數學選擇題＋數學非選題</a:t>
            </a:r>
            <a:endParaRPr lang="en-US" altLang="zh-TW" dirty="0" smtClean="0">
              <a:solidFill>
                <a:srgbClr val="0000FF"/>
              </a:solidFill>
            </a:endParaRPr>
          </a:p>
          <a:p>
            <a:pPr lvl="1">
              <a:buNone/>
            </a:pPr>
            <a:endParaRPr lang="en-US" altLang="zh-TW" dirty="0" smtClean="0"/>
          </a:p>
          <a:p>
            <a:pPr>
              <a:buFont typeface="Wingdings" pitchFamily="2" charset="2"/>
              <a:buChar char="u"/>
            </a:pPr>
            <a:r>
              <a:rPr lang="zh-TW" altLang="en-US" dirty="0" smtClean="0">
                <a:solidFill>
                  <a:srgbClr val="0000FF"/>
                </a:solidFill>
              </a:rPr>
              <a:t>加權計分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zh-TW" altLang="zh-TW" smtClean="0">
                <a:latin typeface="微軟正黑體" pitchFamily="34" charset="-120"/>
              </a:rPr>
              <a:t>英語科整體能力</a:t>
            </a:r>
            <a:r>
              <a:rPr lang="zh-TW" altLang="en-US" smtClean="0">
                <a:latin typeface="微軟正黑體" pitchFamily="34" charset="-120"/>
              </a:rPr>
              <a:t>如何計算？</a:t>
            </a:r>
          </a:p>
        </p:txBody>
      </p:sp>
      <p:sp>
        <p:nvSpPr>
          <p:cNvPr id="36867" name="內容版面配置區 2"/>
          <p:cNvSpPr>
            <a:spLocks noGrp="1"/>
          </p:cNvSpPr>
          <p:nvPr>
            <p:ph idx="1"/>
          </p:nvPr>
        </p:nvSpPr>
        <p:spPr/>
        <p:txBody>
          <a:bodyPr/>
          <a:lstStyle/>
          <a:p>
            <a:endParaRPr lang="en-US" altLang="zh-TW" sz="800" dirty="0" smtClean="0">
              <a:latin typeface="微軟正黑體" pitchFamily="34" charset="-120"/>
            </a:endParaRPr>
          </a:p>
          <a:p>
            <a:pPr>
              <a:buFont typeface="Wingdings" pitchFamily="2" charset="2"/>
              <a:buChar char="u"/>
            </a:pPr>
            <a:r>
              <a:rPr lang="zh-TW" altLang="zh-TW" dirty="0" smtClean="0">
                <a:latin typeface="微軟正黑體" pitchFamily="34" charset="-120"/>
              </a:rPr>
              <a:t>加權比重</a:t>
            </a:r>
            <a:r>
              <a:rPr lang="zh-TW" altLang="en-US" dirty="0" smtClean="0">
                <a:latin typeface="微軟正黑體" pitchFamily="34" charset="-120"/>
              </a:rPr>
              <a:t>：</a:t>
            </a:r>
            <a:r>
              <a:rPr lang="zh-TW" altLang="zh-TW" dirty="0" smtClean="0">
                <a:latin typeface="微軟正黑體" pitchFamily="34" charset="-120"/>
              </a:rPr>
              <a:t>聽力占</a:t>
            </a:r>
            <a:r>
              <a:rPr lang="en-US" altLang="zh-TW" dirty="0" smtClean="0">
                <a:latin typeface="Times New Roman" pitchFamily="18" charset="0"/>
                <a:cs typeface="Times New Roman" pitchFamily="18" charset="0"/>
              </a:rPr>
              <a:t>20</a:t>
            </a:r>
            <a:r>
              <a:rPr lang="zh-TW" altLang="zh-TW" dirty="0" smtClean="0">
                <a:latin typeface="Times New Roman" pitchFamily="18" charset="0"/>
                <a:cs typeface="Times New Roman" pitchFamily="18" charset="0"/>
              </a:rPr>
              <a:t>％，閱讀占</a:t>
            </a:r>
            <a:r>
              <a:rPr lang="en-US" altLang="zh-TW" dirty="0" smtClean="0">
                <a:latin typeface="Times New Roman" pitchFamily="18" charset="0"/>
                <a:cs typeface="Times New Roman" pitchFamily="18" charset="0"/>
              </a:rPr>
              <a:t>80</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sz="1200" dirty="0" smtClean="0">
              <a:latin typeface="微軟正黑體" pitchFamily="34" charset="-120"/>
            </a:endParaRPr>
          </a:p>
          <a:p>
            <a:pPr>
              <a:buFontTx/>
              <a:buNone/>
            </a:pPr>
            <a:endParaRPr lang="zh-TW" altLang="en-US" sz="2000" dirty="0" smtClean="0">
              <a:latin typeface="微軟正黑體" pitchFamily="34" charset="-120"/>
            </a:endParaRPr>
          </a:p>
        </p:txBody>
      </p:sp>
      <p:graphicFrame>
        <p:nvGraphicFramePr>
          <p:cNvPr id="25604" name="Object 2"/>
          <p:cNvGraphicFramePr>
            <a:graphicFrameLocks noChangeAspect="1"/>
          </p:cNvGraphicFramePr>
          <p:nvPr/>
        </p:nvGraphicFramePr>
        <p:xfrm>
          <a:off x="323850" y="2997200"/>
          <a:ext cx="8024813" cy="1517650"/>
        </p:xfrm>
        <a:graphic>
          <a:graphicData uri="http://schemas.openxmlformats.org/presentationml/2006/ole">
            <mc:AlternateContent xmlns:mc="http://schemas.openxmlformats.org/markup-compatibility/2006">
              <mc:Choice xmlns:v="urn:schemas-microsoft-com:vml" Requires="v">
                <p:oleObj spid="_x0000_s36904" name="方程式" r:id="rId3" imgW="3352800" imgH="635000" progId="Equation.3">
                  <p:embed/>
                </p:oleObj>
              </mc:Choice>
              <mc:Fallback>
                <p:oleObj name="方程式" r:id="rId3" imgW="3352800" imgH="6350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997200"/>
                        <a:ext cx="8024813"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3"/>
          <p:cNvGraphicFramePr>
            <a:graphicFrameLocks noChangeAspect="1"/>
          </p:cNvGraphicFramePr>
          <p:nvPr/>
        </p:nvGraphicFramePr>
        <p:xfrm>
          <a:off x="376238" y="4160838"/>
          <a:ext cx="8358187" cy="2033587"/>
        </p:xfrm>
        <a:graphic>
          <a:graphicData uri="http://schemas.openxmlformats.org/presentationml/2006/ole">
            <mc:AlternateContent xmlns:mc="http://schemas.openxmlformats.org/markup-compatibility/2006">
              <mc:Choice xmlns:v="urn:schemas-microsoft-com:vml" Requires="v">
                <p:oleObj spid="_x0000_s36905" name="方程式" r:id="rId5" imgW="3492500" imgH="850900" progId="Equation.3">
                  <p:embed/>
                </p:oleObj>
              </mc:Choice>
              <mc:Fallback>
                <p:oleObj name="方程式" r:id="rId5" imgW="3492500" imgH="85090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4160838"/>
                        <a:ext cx="8358187"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形圖說文字 5"/>
          <p:cNvSpPr/>
          <p:nvPr/>
        </p:nvSpPr>
        <p:spPr>
          <a:xfrm>
            <a:off x="3491880" y="1268760"/>
            <a:ext cx="5328592" cy="295232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mn-ea"/>
              </a:rPr>
              <a:t>分</a:t>
            </a:r>
            <a:endParaRPr lang="en-US" altLang="zh-TW" sz="3200" dirty="0">
              <a:solidFill>
                <a:srgbClr val="0000FF"/>
              </a:solidFill>
              <a:latin typeface="+mn-ea"/>
            </a:endParaRP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是精熟、基礎、還是待加強</a:t>
            </a:r>
            <a:r>
              <a:rPr lang="en-US" altLang="zh-TW" sz="3200" dirty="0">
                <a:solidFill>
                  <a:srgbClr val="0000FF"/>
                </a:solidFill>
                <a:latin typeface="標楷體" pitchFamily="65" charset="-120"/>
                <a:ea typeface="標楷體" pitchFamily="65" charset="-120"/>
              </a:rPr>
              <a:t>?</a:t>
            </a: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如果精熟那是</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 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or </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A++?</a:t>
            </a:r>
            <a:endParaRPr lang="zh-TW" altLang="en-US" sz="3200" dirty="0">
              <a:solidFill>
                <a:srgbClr val="0000FF"/>
              </a:solidFill>
              <a:latin typeface="Times New Roman" pitchFamily="18" charset="0"/>
              <a:ea typeface="微軟正黑體" panose="020B0604030504040204" pitchFamily="34"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68313" y="188913"/>
            <a:ext cx="8229600" cy="1143000"/>
          </a:xfrm>
        </p:spPr>
        <p:txBody>
          <a:bodyPr/>
          <a:lstStyle/>
          <a:p>
            <a:r>
              <a:rPr lang="zh-TW" altLang="zh-TW" smtClean="0">
                <a:latin typeface="微軟正黑體" pitchFamily="34" charset="-120"/>
              </a:rPr>
              <a:t>英語科整體能力等級</a:t>
            </a:r>
            <a:endParaRPr lang="zh-TW" altLang="en-US" smtClean="0">
              <a:latin typeface="微軟正黑體" pitchFamily="34" charset="-120"/>
            </a:endParaRPr>
          </a:p>
        </p:txBody>
      </p:sp>
      <p:sp>
        <p:nvSpPr>
          <p:cNvPr id="37891" name="內容版面配置區 2"/>
          <p:cNvSpPr>
            <a:spLocks noGrp="1"/>
          </p:cNvSpPr>
          <p:nvPr>
            <p:ph idx="1"/>
          </p:nvPr>
        </p:nvSpPr>
        <p:spPr>
          <a:xfrm>
            <a:off x="250825" y="1412776"/>
            <a:ext cx="8893175" cy="2736850"/>
          </a:xfrm>
        </p:spPr>
        <p:txBody>
          <a:bodyPr/>
          <a:lstStyle/>
          <a:p>
            <a:pPr>
              <a:buFontTx/>
              <a:buNone/>
            </a:pPr>
            <a:endParaRPr lang="en-US" altLang="zh-TW" dirty="0" smtClean="0">
              <a:latin typeface="微軟正黑體" pitchFamily="34" charset="-120"/>
            </a:endParaRPr>
          </a:p>
          <a:p>
            <a:pPr>
              <a:buFontTx/>
              <a:buNone/>
            </a:pPr>
            <a:endParaRPr lang="en-US" altLang="zh-TW" sz="800" dirty="0" smtClean="0">
              <a:latin typeface="微軟正黑體" pitchFamily="34" charset="-120"/>
            </a:endParaRPr>
          </a:p>
          <a:p>
            <a:pPr>
              <a:buFontTx/>
              <a:buNone/>
            </a:pPr>
            <a:endParaRPr lang="zh-TW" altLang="en-US" dirty="0" smtClean="0">
              <a:latin typeface="微軟正黑體" pitchFamily="34" charset="-120"/>
            </a:endParaRPr>
          </a:p>
        </p:txBody>
      </p:sp>
      <p:graphicFrame>
        <p:nvGraphicFramePr>
          <p:cNvPr id="3" name="表格 2"/>
          <p:cNvGraphicFramePr>
            <a:graphicFrameLocks noGrp="1"/>
          </p:cNvGraphicFramePr>
          <p:nvPr/>
        </p:nvGraphicFramePr>
        <p:xfrm>
          <a:off x="1835696" y="1628800"/>
          <a:ext cx="5112567" cy="1655764"/>
        </p:xfrm>
        <a:graphic>
          <a:graphicData uri="http://schemas.openxmlformats.org/drawingml/2006/table">
            <a:tbl>
              <a:tblPr firstRow="1" bandRow="1">
                <a:tableStyleId>{5C22544A-7EE6-4342-B048-85BDC9FD1C3A}</a:tableStyleId>
              </a:tblPr>
              <a:tblGrid>
                <a:gridCol w="1704189">
                  <a:extLst>
                    <a:ext uri="{9D8B030D-6E8A-4147-A177-3AD203B41FA5}">
                      <a16:colId xmlns:a16="http://schemas.microsoft.com/office/drawing/2014/main" xmlns="" val="20000"/>
                    </a:ext>
                  </a:extLst>
                </a:gridCol>
                <a:gridCol w="1704189">
                  <a:extLst>
                    <a:ext uri="{9D8B030D-6E8A-4147-A177-3AD203B41FA5}">
                      <a16:colId xmlns:a16="http://schemas.microsoft.com/office/drawing/2014/main" xmlns="" val="20001"/>
                    </a:ext>
                  </a:extLst>
                </a:gridCol>
                <a:gridCol w="1704189">
                  <a:extLst>
                    <a:ext uri="{9D8B030D-6E8A-4147-A177-3AD203B41FA5}">
                      <a16:colId xmlns:a16="http://schemas.microsoft.com/office/drawing/2014/main" xmlns="" val="20002"/>
                    </a:ext>
                  </a:extLst>
                </a:gridCol>
              </a:tblGrid>
              <a:tr h="457168">
                <a:tc>
                  <a:txBody>
                    <a:bodyPr/>
                    <a:lstStyle/>
                    <a:p>
                      <a:pPr algn="ct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閱讀</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聽力</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extLst>
                  <a:ext uri="{0D108BD9-81ED-4DB2-BD59-A6C34878D82A}">
                    <a16:rowId xmlns:a16="http://schemas.microsoft.com/office/drawing/2014/main" xmlns="" val="10000"/>
                  </a:ext>
                </a:extLst>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400" kern="0" dirty="0" smtClean="0">
                          <a:solidFill>
                            <a:srgbClr val="00B050"/>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B050"/>
                          </a:solidFill>
                          <a:effectLst/>
                          <a:latin typeface="Times New Roman" pitchFamily="18" charset="0"/>
                          <a:ea typeface="微軟正黑體" panose="020B0604030504040204" pitchFamily="34" charset="-120"/>
                          <a:cs typeface="Times New Roman" pitchFamily="18" charset="0"/>
                        </a:rPr>
                        <a:t>5</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extLst>
                  <a:ext uri="{0D108BD9-81ED-4DB2-BD59-A6C34878D82A}">
                    <a16:rowId xmlns:a16="http://schemas.microsoft.com/office/drawing/2014/main" xmlns="" val="10001"/>
                  </a:ext>
                </a:extLst>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400" kern="0" dirty="0" smtClean="0">
                          <a:solidFill>
                            <a:srgbClr val="FF0000"/>
                          </a:solidFill>
                          <a:effectLst/>
                          <a:latin typeface="Times New Roman" pitchFamily="18" charset="0"/>
                          <a:ea typeface="微軟正黑體" panose="020B0604030504040204" pitchFamily="34" charset="-120"/>
                          <a:cs typeface="Times New Roman" pitchFamily="18" charset="0"/>
                        </a:rPr>
                        <a:t>14</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r>
                        <a:rPr lang="en-US" sz="2400" kern="0" dirty="0">
                          <a:solidFill>
                            <a:srgbClr val="FF0000"/>
                          </a:solidFill>
                          <a:effectLst/>
                          <a:latin typeface="Times New Roman" pitchFamily="18" charset="0"/>
                          <a:ea typeface="微軟正黑體" panose="020B0604030504040204" pitchFamily="34" charset="-120"/>
                          <a:cs typeface="Times New Roman" pitchFamily="18" charset="0"/>
                        </a:rPr>
                        <a:t>13</a:t>
                      </a: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a:t>
                      </a:r>
                      <a:r>
                        <a:rPr lang="en-US" sz="2400" kern="0" dirty="0">
                          <a:solidFill>
                            <a:srgbClr val="00B050"/>
                          </a:solidFill>
                          <a:effectLst/>
                          <a:latin typeface="Times New Roman" pitchFamily="18" charset="0"/>
                          <a:ea typeface="微軟正黑體" panose="020B0604030504040204" pitchFamily="34" charset="-120"/>
                          <a:cs typeface="Times New Roman" pitchFamily="18" charset="0"/>
                        </a:rPr>
                        <a:t>21</a:t>
                      </a:r>
                      <a:endParaRPr lang="zh-TW" sz="2400" kern="0" dirty="0">
                        <a:solidFill>
                          <a:srgbClr val="00B050"/>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extLst>
                  <a:ext uri="{0D108BD9-81ED-4DB2-BD59-A6C34878D82A}">
                    <a16:rowId xmlns:a16="http://schemas.microsoft.com/office/drawing/2014/main" xmlns="" val="10002"/>
                  </a:ext>
                </a:extLst>
              </a:tr>
              <a:tr h="457168">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spcAft>
                          <a:spcPts val="0"/>
                        </a:spcAft>
                      </a:pP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0-13</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0-12</a:t>
                      </a:r>
                      <a:endParaRPr lang="zh-TW"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endParaRPr>
                    </a:p>
                  </a:txBody>
                  <a:tcPr marT="45704" marB="45704"/>
                </a:tc>
                <a:extLst>
                  <a:ext uri="{0D108BD9-81ED-4DB2-BD59-A6C34878D82A}">
                    <a16:rowId xmlns:a16="http://schemas.microsoft.com/office/drawing/2014/main" xmlns="" val="10003"/>
                  </a:ext>
                </a:extLst>
              </a:tr>
            </a:tbl>
          </a:graphicData>
        </a:graphic>
      </p:graphicFrame>
      <p:graphicFrame>
        <p:nvGraphicFramePr>
          <p:cNvPr id="37914" name="Object 2"/>
          <p:cNvGraphicFramePr>
            <a:graphicFrameLocks noChangeAspect="1"/>
          </p:cNvGraphicFramePr>
          <p:nvPr/>
        </p:nvGraphicFramePr>
        <p:xfrm>
          <a:off x="1021804" y="3797300"/>
          <a:ext cx="6286500" cy="2095500"/>
        </p:xfrm>
        <a:graphic>
          <a:graphicData uri="http://schemas.openxmlformats.org/presentationml/2006/ole">
            <mc:AlternateContent xmlns:mc="http://schemas.openxmlformats.org/markup-compatibility/2006">
              <mc:Choice xmlns:v="urn:schemas-microsoft-com:vml" Requires="v">
                <p:oleObj spid="_x0000_s37932" name="方程式" r:id="rId3" imgW="3073400" imgH="1028700" progId="Equation.3">
                  <p:embed/>
                </p:oleObj>
              </mc:Choice>
              <mc:Fallback>
                <p:oleObj name="方程式" r:id="rId3" imgW="3073400" imgH="1028700" progId="Equation.3">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804" y="3797300"/>
                        <a:ext cx="6286500"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橢圓形圖說文字 5"/>
          <p:cNvSpPr/>
          <p:nvPr/>
        </p:nvSpPr>
        <p:spPr>
          <a:xfrm>
            <a:off x="6768752" y="2708920"/>
            <a:ext cx="2267744" cy="185339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標楷體" pitchFamily="65" charset="-120"/>
                <a:ea typeface="標楷體" pitchFamily="65" charset="-120"/>
              </a:rPr>
              <a:t>分 </a:t>
            </a:r>
            <a:r>
              <a:rPr lang="en-US" altLang="zh-TW" sz="3200" dirty="0">
                <a:solidFill>
                  <a:srgbClr val="0000FF"/>
                </a:solidFill>
                <a:latin typeface="標楷體" pitchFamily="65" charset="-120"/>
                <a:ea typeface="標楷體" pitchFamily="65" charset="-120"/>
              </a:rPr>
              <a:t/>
            </a:r>
            <a:br>
              <a:rPr lang="en-US" altLang="zh-TW" sz="3200" dirty="0">
                <a:solidFill>
                  <a:srgbClr val="0000FF"/>
                </a:solidFill>
                <a:latin typeface="標楷體" pitchFamily="65" charset="-120"/>
                <a:ea typeface="標楷體" pitchFamily="65" charset="-120"/>
              </a:rPr>
            </a:br>
            <a:r>
              <a:rPr lang="zh-TW" altLang="en-US" sz="3200" dirty="0">
                <a:solidFill>
                  <a:srgbClr val="0000FF"/>
                </a:solidFill>
                <a:latin typeface="標楷體" pitchFamily="65" charset="-120"/>
                <a:ea typeface="標楷體" pitchFamily="65" charset="-120"/>
              </a:rPr>
              <a:t>是</a:t>
            </a:r>
            <a:r>
              <a:rPr lang="zh-TW" altLang="en-US" sz="3200" dirty="0">
                <a:solidFill>
                  <a:srgbClr val="FF0000"/>
                </a:solidFill>
                <a:latin typeface="標楷體" pitchFamily="65" charset="-120"/>
                <a:ea typeface="標楷體" pitchFamily="65" charset="-120"/>
              </a:rPr>
              <a:t>基礎</a:t>
            </a:r>
            <a:endParaRPr lang="zh-TW" altLang="en-US" sz="320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68313" y="188913"/>
            <a:ext cx="8229600" cy="1143000"/>
          </a:xfrm>
        </p:spPr>
        <p:txBody>
          <a:bodyPr/>
          <a:lstStyle/>
          <a:p>
            <a:r>
              <a:rPr lang="zh-TW" altLang="zh-TW" dirty="0" smtClean="0">
                <a:latin typeface="微軟正黑體" pitchFamily="34" charset="-120"/>
              </a:rPr>
              <a:t>英語科</a:t>
            </a:r>
            <a:r>
              <a:rPr lang="zh-TW" altLang="en-US" dirty="0" smtClean="0">
                <a:latin typeface="微軟正黑體" pitchFamily="34" charset="-120"/>
              </a:rPr>
              <a:t>三等級四標示</a:t>
            </a:r>
          </a:p>
        </p:txBody>
      </p:sp>
      <p:sp>
        <p:nvSpPr>
          <p:cNvPr id="38915" name="內容版面配置區 2"/>
          <p:cNvSpPr>
            <a:spLocks noGrp="1"/>
          </p:cNvSpPr>
          <p:nvPr>
            <p:ph idx="1"/>
          </p:nvPr>
        </p:nvSpPr>
        <p:spPr>
          <a:xfrm>
            <a:off x="431800" y="1339850"/>
            <a:ext cx="8893175" cy="2736850"/>
          </a:xfrm>
        </p:spPr>
        <p:txBody>
          <a:bodyPr/>
          <a:lstStyle/>
          <a:p>
            <a:pPr>
              <a:buFontTx/>
              <a:buNone/>
            </a:pPr>
            <a:endParaRPr lang="en-US" altLang="zh-TW" smtClean="0">
              <a:latin typeface="微軟正黑體" pitchFamily="34" charset="-120"/>
            </a:endParaRPr>
          </a:p>
          <a:p>
            <a:pPr>
              <a:buFontTx/>
              <a:buNone/>
            </a:pPr>
            <a:endParaRPr lang="en-US" altLang="zh-TW" sz="800" smtClean="0">
              <a:latin typeface="微軟正黑體" pitchFamily="34" charset="-120"/>
            </a:endParaRPr>
          </a:p>
          <a:p>
            <a:pPr>
              <a:buFontTx/>
              <a:buNone/>
            </a:pPr>
            <a:endParaRPr lang="zh-TW" altLang="en-US" smtClean="0">
              <a:latin typeface="微軟正黑體" pitchFamily="34" charset="-120"/>
            </a:endParaRPr>
          </a:p>
        </p:txBody>
      </p:sp>
      <p:graphicFrame>
        <p:nvGraphicFramePr>
          <p:cNvPr id="2" name="表格 1"/>
          <p:cNvGraphicFramePr>
            <a:graphicFrameLocks noGrp="1"/>
          </p:cNvGraphicFramePr>
          <p:nvPr/>
        </p:nvGraphicFramePr>
        <p:xfrm>
          <a:off x="755576" y="1484313"/>
          <a:ext cx="7748339" cy="3990169"/>
        </p:xfrm>
        <a:graphic>
          <a:graphicData uri="http://schemas.openxmlformats.org/drawingml/2006/table">
            <a:tbl>
              <a:tblPr firstRow="1" firstCol="1" bandRow="1">
                <a:tableStyleId>{5C22544A-7EE6-4342-B048-85BDC9FD1C3A}</a:tableStyleId>
              </a:tblPr>
              <a:tblGrid>
                <a:gridCol w="1298879">
                  <a:extLst>
                    <a:ext uri="{9D8B030D-6E8A-4147-A177-3AD203B41FA5}">
                      <a16:colId xmlns:a16="http://schemas.microsoft.com/office/drawing/2014/main" xmlns="" val="20000"/>
                    </a:ext>
                  </a:extLst>
                </a:gridCol>
                <a:gridCol w="1482658">
                  <a:extLst>
                    <a:ext uri="{9D8B030D-6E8A-4147-A177-3AD203B41FA5}">
                      <a16:colId xmlns:a16="http://schemas.microsoft.com/office/drawing/2014/main" xmlns="" val="20001"/>
                    </a:ext>
                  </a:extLst>
                </a:gridCol>
                <a:gridCol w="2274429">
                  <a:extLst>
                    <a:ext uri="{9D8B030D-6E8A-4147-A177-3AD203B41FA5}">
                      <a16:colId xmlns:a16="http://schemas.microsoft.com/office/drawing/2014/main" xmlns="" val="20002"/>
                    </a:ext>
                  </a:extLst>
                </a:gridCol>
                <a:gridCol w="2692373">
                  <a:extLst>
                    <a:ext uri="{9D8B030D-6E8A-4147-A177-3AD203B41FA5}">
                      <a16:colId xmlns:a16="http://schemas.microsoft.com/office/drawing/2014/main" xmlns="" val="20003"/>
                    </a:ext>
                  </a:extLst>
                </a:gridCol>
              </a:tblGrid>
              <a:tr h="576535">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等級</a:t>
                      </a:r>
                    </a:p>
                  </a:txBody>
                  <a:tcPr marL="17781" marR="17781" marT="0" marB="0" anchor="ctr"/>
                </a:tc>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標示</a:t>
                      </a:r>
                    </a:p>
                  </a:txBody>
                  <a:tcPr marL="17781" marR="17781" marT="0" marB="0" anchor="ctr"/>
                </a:tc>
                <a:tc gridSpan="2">
                  <a:txBody>
                    <a:bodyPr/>
                    <a:lstStyle/>
                    <a:p>
                      <a:pPr algn="ctr">
                        <a:spcAft>
                          <a:spcPts val="0"/>
                        </a:spcAft>
                      </a:pPr>
                      <a:r>
                        <a:rPr lang="zh-TW" altLang="en-US" sz="2800" kern="0" dirty="0" smtClean="0">
                          <a:solidFill>
                            <a:srgbClr val="0000FF"/>
                          </a:solidFill>
                          <a:effectLst/>
                          <a:latin typeface="標楷體" pitchFamily="65" charset="-120"/>
                          <a:ea typeface="標楷體" pitchFamily="65" charset="-120"/>
                          <a:cs typeface="+mn-cs"/>
                        </a:rPr>
                        <a:t>英語科</a:t>
                      </a:r>
                      <a:r>
                        <a:rPr lang="zh-TW" sz="2800" kern="0" dirty="0" smtClean="0">
                          <a:solidFill>
                            <a:srgbClr val="0000FF"/>
                          </a:solidFill>
                          <a:effectLst/>
                          <a:latin typeface="標楷體" pitchFamily="65" charset="-120"/>
                          <a:ea typeface="標楷體" pitchFamily="65" charset="-120"/>
                          <a:cs typeface="+mn-cs"/>
                        </a:rPr>
                        <a:t>加權</a:t>
                      </a:r>
                      <a:r>
                        <a:rPr lang="zh-TW" sz="2800" kern="0" dirty="0">
                          <a:solidFill>
                            <a:srgbClr val="0000FF"/>
                          </a:solidFill>
                          <a:effectLst/>
                          <a:latin typeface="標楷體" pitchFamily="65" charset="-120"/>
                          <a:ea typeface="標楷體" pitchFamily="65" charset="-120"/>
                          <a:cs typeface="+mn-cs"/>
                        </a:rPr>
                        <a:t>分數</a:t>
                      </a: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0"/>
                  </a:ext>
                </a:extLst>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精熟</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-100</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96.10-100</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1"/>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94</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.15</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95.24</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2"/>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-93.</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33</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3"/>
                  </a:ext>
                </a:extLst>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基礎</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39.70</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87.62</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54</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-87.</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62</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4"/>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5.92</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.05</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5"/>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39.70-65.88</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6"/>
                  </a:ext>
                </a:extLst>
              </a:tr>
              <a:tr h="853314">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待加強</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C</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0-</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39.65</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5" name="橢圓形圖說文字 4"/>
          <p:cNvSpPr/>
          <p:nvPr/>
        </p:nvSpPr>
        <p:spPr>
          <a:xfrm>
            <a:off x="6012160" y="4077072"/>
            <a:ext cx="2928958" cy="2357454"/>
          </a:xfrm>
          <a:prstGeom prst="wedgeEllipseCallout">
            <a:avLst>
              <a:gd name="adj1" fmla="val -19894"/>
              <a:gd name="adj2" fmla="val -6949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標楷體" pitchFamily="65" charset="-120"/>
              </a:rPr>
              <a:t>73.68</a:t>
            </a:r>
            <a:r>
              <a:rPr lang="zh-TW" altLang="en-US" sz="3200" dirty="0">
                <a:solidFill>
                  <a:srgbClr val="0000FF"/>
                </a:solidFill>
                <a:latin typeface="Times New Roman" pitchFamily="18" charset="0"/>
                <a:ea typeface="標楷體" pitchFamily="65" charset="-120"/>
              </a:rPr>
              <a:t>分 </a:t>
            </a:r>
            <a:r>
              <a:rPr lang="en-US" altLang="zh-TW" sz="3200" dirty="0">
                <a:solidFill>
                  <a:srgbClr val="0000FF"/>
                </a:solidFill>
                <a:latin typeface="Times New Roman" pitchFamily="18" charset="0"/>
                <a:ea typeface="標楷體" pitchFamily="65" charset="-120"/>
              </a:rPr>
              <a:t/>
            </a:r>
            <a:br>
              <a:rPr lang="en-US" altLang="zh-TW" sz="3200" dirty="0">
                <a:solidFill>
                  <a:srgbClr val="0000FF"/>
                </a:solidFill>
                <a:latin typeface="Times New Roman" pitchFamily="18" charset="0"/>
                <a:ea typeface="標楷體" pitchFamily="65" charset="-120"/>
              </a:rPr>
            </a:br>
            <a:r>
              <a:rPr lang="zh-TW" altLang="en-US" sz="3200" dirty="0">
                <a:solidFill>
                  <a:srgbClr val="0000FF"/>
                </a:solidFill>
                <a:latin typeface="Times New Roman" pitchFamily="18" charset="0"/>
                <a:ea typeface="標楷體" pitchFamily="65" charset="-120"/>
              </a:rPr>
              <a:t>是</a:t>
            </a:r>
            <a:r>
              <a:rPr lang="en-US" altLang="zh-TW" sz="3200" dirty="0">
                <a:solidFill>
                  <a:srgbClr val="FF0000"/>
                </a:solidFill>
                <a:latin typeface="Times New Roman" pitchFamily="18" charset="0"/>
                <a:ea typeface="標楷體" pitchFamily="65" charset="-120"/>
              </a:rPr>
              <a:t>B+</a:t>
            </a:r>
            <a:endParaRPr lang="zh-TW" altLang="en-US" sz="3200"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1042988" y="908720"/>
            <a:ext cx="6811962" cy="5554662"/>
          </a:xfrm>
          <a:prstGeom prst="rect">
            <a:avLst/>
          </a:prstGeom>
          <a:noFill/>
          <a:ln w="9525">
            <a:noFill/>
            <a:miter lim="800000"/>
            <a:headEnd/>
            <a:tailEnd/>
          </a:ln>
        </p:spPr>
      </p:pic>
      <p:sp>
        <p:nvSpPr>
          <p:cNvPr id="39939" name="標題 1"/>
          <p:cNvSpPr>
            <a:spLocks noGrp="1"/>
          </p:cNvSpPr>
          <p:nvPr>
            <p:ph type="title"/>
          </p:nvPr>
        </p:nvSpPr>
        <p:spPr>
          <a:xfrm>
            <a:off x="-171450" y="-99392"/>
            <a:ext cx="9467850" cy="1143000"/>
          </a:xfrm>
        </p:spPr>
        <p:txBody>
          <a:bodyPr/>
          <a:lstStyle/>
          <a:p>
            <a:r>
              <a:rPr lang="zh-TW" altLang="zh-TW" sz="2700" dirty="0" smtClean="0"/>
              <a:t>英語科閱讀與聽力答對題數對應整體能力等級加標示對照</a:t>
            </a:r>
            <a:r>
              <a:rPr lang="en-US" altLang="zh-TW" sz="2700" dirty="0" smtClean="0"/>
              <a:t/>
            </a:r>
            <a:br>
              <a:rPr lang="en-US" altLang="zh-TW" sz="2700" dirty="0" smtClean="0"/>
            </a:br>
            <a:r>
              <a:rPr lang="zh-TW" altLang="en-US" sz="2000" dirty="0" smtClean="0"/>
              <a:t>（</a:t>
            </a:r>
            <a:r>
              <a:rPr lang="zh-TW" altLang="zh-TW" sz="2000" dirty="0" smtClean="0"/>
              <a:t>以</a:t>
            </a:r>
            <a:r>
              <a:rPr lang="en-US" altLang="zh-TW" sz="2000" dirty="0" smtClean="0"/>
              <a:t>105</a:t>
            </a:r>
            <a:r>
              <a:rPr lang="zh-TW" altLang="zh-TW" sz="2000" dirty="0" smtClean="0"/>
              <a:t>年國中教育會考為範例</a:t>
            </a:r>
            <a:r>
              <a:rPr lang="zh-TW" altLang="en-US" sz="2000" dirty="0" smtClean="0"/>
              <a:t>）</a:t>
            </a:r>
          </a:p>
        </p:txBody>
      </p:sp>
      <p:sp>
        <p:nvSpPr>
          <p:cNvPr id="4" name="橢圓 3"/>
          <p:cNvSpPr/>
          <p:nvPr/>
        </p:nvSpPr>
        <p:spPr>
          <a:xfrm>
            <a:off x="6353175" y="5517232"/>
            <a:ext cx="360363" cy="360363"/>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p:nvPr/>
        </p:nvCxnSpPr>
        <p:spPr>
          <a:xfrm>
            <a:off x="6532563" y="1269082"/>
            <a:ext cx="0" cy="42481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1403350" y="5661695"/>
            <a:ext cx="4949825"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zh-TW" altLang="en-US" smtClean="0">
                <a:latin typeface="微軟正黑體" pitchFamily="34" charset="-120"/>
              </a:rPr>
              <a:t>數學科</a:t>
            </a:r>
            <a:r>
              <a:rPr lang="zh-TW" altLang="zh-TW" smtClean="0">
                <a:latin typeface="微軟正黑體" pitchFamily="34" charset="-120"/>
              </a:rPr>
              <a:t>整體能力</a:t>
            </a:r>
            <a:r>
              <a:rPr lang="zh-TW" altLang="en-US" smtClean="0">
                <a:latin typeface="微軟正黑體" pitchFamily="34" charset="-120"/>
              </a:rPr>
              <a:t>如何計算？</a:t>
            </a:r>
          </a:p>
        </p:txBody>
      </p:sp>
      <p:sp>
        <p:nvSpPr>
          <p:cNvPr id="40963" name="內容版面配置區 2"/>
          <p:cNvSpPr>
            <a:spLocks noGrp="1"/>
          </p:cNvSpPr>
          <p:nvPr>
            <p:ph idx="1"/>
          </p:nvPr>
        </p:nvSpPr>
        <p:spPr>
          <a:xfrm>
            <a:off x="323850" y="1600200"/>
            <a:ext cx="8568630" cy="4781550"/>
          </a:xfrm>
        </p:spPr>
        <p:txBody>
          <a:bodyPr/>
          <a:lstStyle/>
          <a:p>
            <a:endParaRPr lang="en-US" altLang="zh-TW" sz="800" dirty="0" smtClean="0"/>
          </a:p>
          <a:p>
            <a:pPr>
              <a:buFont typeface="Wingdings" pitchFamily="2" charset="2"/>
              <a:buChar char="u"/>
            </a:pPr>
            <a:r>
              <a:rPr lang="zh-TW" altLang="zh-TW" dirty="0" smtClean="0"/>
              <a:t>加權比重</a:t>
            </a:r>
            <a:r>
              <a:rPr lang="zh-TW" altLang="en-US" dirty="0" smtClean="0"/>
              <a:t>：</a:t>
            </a:r>
            <a:r>
              <a:rPr lang="zh-TW" altLang="zh-TW" dirty="0" smtClean="0"/>
              <a:t>選擇題佔</a:t>
            </a:r>
            <a:r>
              <a:rPr lang="en-US" altLang="zh-TW" dirty="0" smtClean="0">
                <a:latin typeface="Times New Roman" pitchFamily="18" charset="0"/>
                <a:cs typeface="Times New Roman" pitchFamily="18" charset="0"/>
              </a:rPr>
              <a:t>85</a:t>
            </a:r>
            <a:r>
              <a:rPr lang="zh-TW" altLang="zh-TW" dirty="0" smtClean="0">
                <a:latin typeface="Times New Roman" pitchFamily="18" charset="0"/>
                <a:cs typeface="Times New Roman" pitchFamily="18" charset="0"/>
              </a:rPr>
              <a:t>％</a:t>
            </a:r>
            <a:r>
              <a:rPr lang="zh-TW" altLang="zh-TW" dirty="0" smtClean="0"/>
              <a:t>，非選擇題佔</a:t>
            </a:r>
            <a:r>
              <a:rPr lang="en-US" altLang="zh-TW" dirty="0" smtClean="0">
                <a:latin typeface="Times New Roman" pitchFamily="18" charset="0"/>
                <a:cs typeface="Times New Roman" pitchFamily="18" charset="0"/>
              </a:rPr>
              <a:t>15</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p>
          <a:p>
            <a:pPr>
              <a:buFontTx/>
              <a:buNone/>
            </a:pPr>
            <a:endParaRPr lang="en-US" altLang="zh-TW" dirty="0" smtClean="0"/>
          </a:p>
          <a:p>
            <a:pPr>
              <a:buFontTx/>
              <a:buNone/>
            </a:pPr>
            <a:endParaRPr lang="en-US" altLang="zh-TW" dirty="0" smtClean="0"/>
          </a:p>
          <a:p>
            <a:pPr>
              <a:buFontTx/>
              <a:buNone/>
            </a:pPr>
            <a:endParaRPr lang="en-US" altLang="zh-TW" sz="1200" dirty="0" smtClean="0"/>
          </a:p>
          <a:p>
            <a:pPr>
              <a:buFontTx/>
              <a:buNone/>
            </a:pPr>
            <a:endParaRPr lang="zh-TW" altLang="en-US" sz="2000" dirty="0" smtClean="0"/>
          </a:p>
        </p:txBody>
      </p:sp>
      <p:graphicFrame>
        <p:nvGraphicFramePr>
          <p:cNvPr id="40964" name="Object 2"/>
          <p:cNvGraphicFramePr>
            <a:graphicFrameLocks noChangeAspect="1"/>
          </p:cNvGraphicFramePr>
          <p:nvPr>
            <p:extLst>
              <p:ext uri="{D42A27DB-BD31-4B8C-83A1-F6EECF244321}">
                <p14:modId xmlns:p14="http://schemas.microsoft.com/office/powerpoint/2010/main" val="1024105341"/>
              </p:ext>
            </p:extLst>
          </p:nvPr>
        </p:nvGraphicFramePr>
        <p:xfrm>
          <a:off x="385763" y="2997200"/>
          <a:ext cx="8358187" cy="1517650"/>
        </p:xfrm>
        <a:graphic>
          <a:graphicData uri="http://schemas.openxmlformats.org/presentationml/2006/ole">
            <mc:AlternateContent xmlns:mc="http://schemas.openxmlformats.org/markup-compatibility/2006">
              <mc:Choice xmlns:v="urn:schemas-microsoft-com:vml" Requires="v">
                <p:oleObj spid="_x0000_s41000" name="方程式" r:id="rId3" imgW="3492500" imgH="635000" progId="Equation.3">
                  <p:embed/>
                </p:oleObj>
              </mc:Choice>
              <mc:Fallback>
                <p:oleObj name="方程式" r:id="rId3" imgW="3492500" imgH="6350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2997200"/>
                        <a:ext cx="8358187"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3"/>
          <p:cNvGraphicFramePr>
            <a:graphicFrameLocks noChangeAspect="1"/>
          </p:cNvGraphicFramePr>
          <p:nvPr/>
        </p:nvGraphicFramePr>
        <p:xfrm>
          <a:off x="268288" y="4652963"/>
          <a:ext cx="8480425" cy="2033587"/>
        </p:xfrm>
        <a:graphic>
          <a:graphicData uri="http://schemas.openxmlformats.org/presentationml/2006/ole">
            <mc:AlternateContent xmlns:mc="http://schemas.openxmlformats.org/markup-compatibility/2006">
              <mc:Choice xmlns:v="urn:schemas-microsoft-com:vml" Requires="v">
                <p:oleObj spid="_x0000_s41001" name="方程式" r:id="rId5" imgW="3543300" imgH="850900" progId="Equation.3">
                  <p:embed/>
                </p:oleObj>
              </mc:Choice>
              <mc:Fallback>
                <p:oleObj name="方程式" r:id="rId5" imgW="3543300" imgH="85090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4652963"/>
                        <a:ext cx="8480425" cy="203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zh-TW" altLang="en-US" smtClean="0">
                <a:latin typeface="微軟正黑體" pitchFamily="34" charset="-120"/>
              </a:rPr>
              <a:t>數學</a:t>
            </a:r>
            <a:r>
              <a:rPr lang="zh-TW" altLang="zh-TW" smtClean="0">
                <a:latin typeface="微軟正黑體" pitchFamily="34" charset="-120"/>
              </a:rPr>
              <a:t>科</a:t>
            </a:r>
            <a:r>
              <a:rPr lang="zh-TW" altLang="en-US" smtClean="0">
                <a:latin typeface="微軟正黑體" pitchFamily="34" charset="-120"/>
              </a:rPr>
              <a:t> 三等級 四標示</a:t>
            </a:r>
          </a:p>
        </p:txBody>
      </p:sp>
      <p:graphicFrame>
        <p:nvGraphicFramePr>
          <p:cNvPr id="4" name="內容版面配置區 3"/>
          <p:cNvGraphicFramePr>
            <a:graphicFrameLocks noGrp="1"/>
          </p:cNvGraphicFramePr>
          <p:nvPr>
            <p:ph idx="1"/>
          </p:nvPr>
        </p:nvGraphicFramePr>
        <p:xfrm>
          <a:off x="1043608" y="1500188"/>
          <a:ext cx="7272808" cy="4135437"/>
        </p:xfrm>
        <a:graphic>
          <a:graphicData uri="http://schemas.openxmlformats.org/drawingml/2006/table">
            <a:tbl>
              <a:tblPr firstRow="1" firstCol="1" bandRow="1">
                <a:tableStyleId>{5C22544A-7EE6-4342-B048-85BDC9FD1C3A}</a:tableStyleId>
              </a:tblPr>
              <a:tblGrid>
                <a:gridCol w="1378162">
                  <a:extLst>
                    <a:ext uri="{9D8B030D-6E8A-4147-A177-3AD203B41FA5}">
                      <a16:colId xmlns:a16="http://schemas.microsoft.com/office/drawing/2014/main" xmlns="" val="20000"/>
                    </a:ext>
                  </a:extLst>
                </a:gridCol>
                <a:gridCol w="1310486">
                  <a:extLst>
                    <a:ext uri="{9D8B030D-6E8A-4147-A177-3AD203B41FA5}">
                      <a16:colId xmlns:a16="http://schemas.microsoft.com/office/drawing/2014/main" xmlns="" val="20001"/>
                    </a:ext>
                  </a:extLst>
                </a:gridCol>
                <a:gridCol w="2688649">
                  <a:extLst>
                    <a:ext uri="{9D8B030D-6E8A-4147-A177-3AD203B41FA5}">
                      <a16:colId xmlns:a16="http://schemas.microsoft.com/office/drawing/2014/main" xmlns="" val="20002"/>
                    </a:ext>
                  </a:extLst>
                </a:gridCol>
                <a:gridCol w="1895511">
                  <a:extLst>
                    <a:ext uri="{9D8B030D-6E8A-4147-A177-3AD203B41FA5}">
                      <a16:colId xmlns:a16="http://schemas.microsoft.com/office/drawing/2014/main" xmlns="" val="20003"/>
                    </a:ext>
                  </a:extLst>
                </a:gridCol>
              </a:tblGrid>
              <a:tr h="426848">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等級</a:t>
                      </a:r>
                    </a:p>
                  </a:txBody>
                  <a:tcPr marL="17780" marR="17780" marT="0" marB="0" anchor="ctr"/>
                </a:tc>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標示</a:t>
                      </a:r>
                    </a:p>
                  </a:txBody>
                  <a:tcPr marL="17780" marR="17780" marT="0" marB="0" anchor="ctr"/>
                </a:tc>
                <a:tc gridSpan="2">
                  <a:txBody>
                    <a:bodyPr/>
                    <a:lstStyle/>
                    <a:p>
                      <a:pPr marL="0" algn="ctr" defTabSz="914400" rtl="0" eaLnBrk="1" latinLnBrk="0" hangingPunct="1">
                        <a:spcAft>
                          <a:spcPts val="0"/>
                        </a:spcAft>
                      </a:pPr>
                      <a:r>
                        <a:rPr lang="zh-TW" altLang="en-US" sz="2800" b="1" kern="0" baseline="0" dirty="0" smtClean="0">
                          <a:solidFill>
                            <a:srgbClr val="0000FF"/>
                          </a:solidFill>
                          <a:effectLst/>
                          <a:latin typeface="Times New Roman" pitchFamily="18" charset="0"/>
                          <a:ea typeface="標楷體" pitchFamily="65" charset="-120"/>
                          <a:cs typeface="+mn-cs"/>
                        </a:rPr>
                        <a:t>數學科</a:t>
                      </a:r>
                      <a:r>
                        <a:rPr lang="zh-TW" sz="2800" b="1" kern="0" baseline="0" dirty="0" smtClean="0">
                          <a:solidFill>
                            <a:srgbClr val="0000FF"/>
                          </a:solidFill>
                          <a:effectLst/>
                          <a:latin typeface="Times New Roman" pitchFamily="18" charset="0"/>
                          <a:ea typeface="標楷體" pitchFamily="65" charset="-120"/>
                          <a:cs typeface="+mn-cs"/>
                        </a:rPr>
                        <a:t>加權</a:t>
                      </a:r>
                      <a:r>
                        <a:rPr lang="zh-TW" sz="2800" b="1" kern="0" baseline="0" dirty="0">
                          <a:solidFill>
                            <a:srgbClr val="0000FF"/>
                          </a:solidFill>
                          <a:effectLst/>
                          <a:latin typeface="Times New Roman" pitchFamily="18" charset="0"/>
                          <a:ea typeface="標楷體" pitchFamily="65" charset="-120"/>
                          <a:cs typeface="+mn-cs"/>
                        </a:rPr>
                        <a:t>分數</a:t>
                      </a: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0"/>
                  </a:ext>
                </a:extLst>
              </a:tr>
              <a:tr h="426848">
                <a:tc rowSpan="3">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精熟</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altLang="zh-TW" sz="2800" b="0" kern="0" baseline="0" dirty="0" smtClean="0">
                          <a:solidFill>
                            <a:schemeClr val="tx1"/>
                          </a:solidFill>
                          <a:effectLst/>
                          <a:latin typeface="Times New Roman" pitchFamily="18" charset="0"/>
                          <a:ea typeface="標楷體" pitchFamily="65" charset="-120"/>
                          <a:cs typeface="+mn-cs"/>
                        </a:rPr>
                        <a:t>80.50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-100</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5.00</a:t>
                      </a:r>
                      <a:r>
                        <a:rPr lang="en-US" sz="2800" b="0" kern="0" baseline="0" dirty="0" smtClean="0">
                          <a:solidFill>
                            <a:srgbClr val="0000FF"/>
                          </a:solidFill>
                          <a:effectLst/>
                          <a:latin typeface="Times New Roman" pitchFamily="18" charset="0"/>
                          <a:ea typeface="標楷體" pitchFamily="65" charset="-120"/>
                          <a:cs typeface="+mn-cs"/>
                        </a:rPr>
                        <a:t>-100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1"/>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8</a:t>
                      </a:r>
                      <a:r>
                        <a:rPr lang="en-US" altLang="zh-TW" sz="2800" b="0" kern="0" baseline="0" dirty="0" smtClean="0">
                          <a:solidFill>
                            <a:srgbClr val="0000FF"/>
                          </a:solidFill>
                          <a:effectLst/>
                          <a:latin typeface="Times New Roman" pitchFamily="18" charset="0"/>
                          <a:ea typeface="標楷體" pitchFamily="65" charset="-120"/>
                          <a:cs typeface="+mn-cs"/>
                        </a:rPr>
                        <a:t>9.80</a:t>
                      </a: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4.10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2"/>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800" b="0" kern="0" baseline="0" dirty="0" smtClean="0">
                          <a:solidFill>
                            <a:srgbClr val="0000FF"/>
                          </a:solidFill>
                          <a:effectLst/>
                          <a:latin typeface="Times New Roman" pitchFamily="18" charset="0"/>
                          <a:ea typeface="標楷體" pitchFamily="65" charset="-120"/>
                          <a:cs typeface="+mn-cs"/>
                        </a:rPr>
                        <a:t>80.50</a:t>
                      </a:r>
                      <a:r>
                        <a:rPr lang="en-US" sz="2800" b="0" kern="0" baseline="0" dirty="0" smtClean="0">
                          <a:solidFill>
                            <a:srgbClr val="0000FF"/>
                          </a:solidFill>
                          <a:effectLst/>
                          <a:latin typeface="Times New Roman" pitchFamily="18" charset="0"/>
                          <a:ea typeface="標楷體" pitchFamily="65" charset="-120"/>
                          <a:cs typeface="+mn-cs"/>
                        </a:rPr>
                        <a:t>-</a:t>
                      </a:r>
                      <a:r>
                        <a:rPr lang="en-US" altLang="zh-TW" sz="2800" b="0" kern="0" baseline="0" dirty="0" smtClean="0">
                          <a:solidFill>
                            <a:srgbClr val="0000FF"/>
                          </a:solidFill>
                          <a:effectLst/>
                          <a:latin typeface="Times New Roman" pitchFamily="18" charset="0"/>
                          <a:ea typeface="標楷體" pitchFamily="65" charset="-120"/>
                          <a:cs typeface="+mn-cs"/>
                        </a:rPr>
                        <a:t>89.40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3"/>
                  </a:ext>
                </a:extLst>
              </a:tr>
              <a:tr h="485609">
                <a:tc rowSpan="3">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基礎</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sz="2800" b="0" kern="0" baseline="0" dirty="0" smtClean="0">
                          <a:solidFill>
                            <a:schemeClr val="tx1"/>
                          </a:solidFill>
                          <a:effectLst/>
                          <a:latin typeface="Times New Roman" pitchFamily="18" charset="0"/>
                          <a:ea typeface="標楷體" pitchFamily="65" charset="-120"/>
                          <a:cs typeface="+mn-cs"/>
                        </a:rPr>
                        <a:t>36.</a:t>
                      </a:r>
                      <a:r>
                        <a:rPr lang="en-US" altLang="zh-TW" sz="2800" b="0" kern="0" baseline="0" dirty="0" smtClean="0">
                          <a:solidFill>
                            <a:schemeClr val="tx1"/>
                          </a:solidFill>
                          <a:effectLst/>
                          <a:latin typeface="Times New Roman" pitchFamily="18" charset="0"/>
                          <a:ea typeface="標楷體" pitchFamily="65" charset="-120"/>
                          <a:cs typeface="+mn-cs"/>
                        </a:rPr>
                        <a:t>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-7</a:t>
                      </a:r>
                      <a:r>
                        <a:rPr lang="en-US" altLang="zh-TW" sz="2800" b="0" kern="0" baseline="0" dirty="0" smtClean="0">
                          <a:solidFill>
                            <a:schemeClr val="tx1"/>
                          </a:solidFill>
                          <a:effectLst/>
                          <a:latin typeface="Times New Roman" pitchFamily="18" charset="0"/>
                          <a:ea typeface="標楷體" pitchFamily="65" charset="-120"/>
                          <a:cs typeface="+mn-cs"/>
                        </a:rPr>
                        <a:t>9.80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6</a:t>
                      </a:r>
                      <a:r>
                        <a:rPr lang="en-US" altLang="zh-TW" sz="2800" b="0" kern="0" baseline="0" dirty="0" smtClean="0">
                          <a:solidFill>
                            <a:srgbClr val="0000FF"/>
                          </a:solidFill>
                          <a:effectLst/>
                          <a:latin typeface="Times New Roman" pitchFamily="18" charset="0"/>
                          <a:ea typeface="標楷體" pitchFamily="65" charset="-120"/>
                          <a:cs typeface="+mn-cs"/>
                        </a:rPr>
                        <a:t>7.80-79.80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4"/>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6.00-67.10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5"/>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36.</a:t>
                      </a:r>
                      <a:r>
                        <a:rPr lang="en-US" altLang="zh-TW" sz="2800" b="0" kern="0" baseline="0" dirty="0" smtClean="0">
                          <a:solidFill>
                            <a:srgbClr val="0000FF"/>
                          </a:solidFill>
                          <a:effectLst/>
                          <a:latin typeface="Times New Roman" pitchFamily="18" charset="0"/>
                          <a:ea typeface="標楷體" pitchFamily="65" charset="-120"/>
                          <a:cs typeface="+mn-cs"/>
                        </a:rPr>
                        <a:t>50</a:t>
                      </a: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5.80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6"/>
                  </a:ext>
                </a:extLst>
              </a:tr>
              <a:tr h="853696">
                <a:tc>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待加強</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C</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gridSpan="2">
                  <a:txBody>
                    <a:bodyPr/>
                    <a:lstStyle/>
                    <a:p>
                      <a:pPr marL="0" algn="l" defTabSz="914400" rtl="0" eaLnBrk="1" latinLnBrk="0" hangingPunct="1">
                        <a:spcAft>
                          <a:spcPts val="0"/>
                        </a:spcAft>
                      </a:pPr>
                      <a:r>
                        <a:rPr lang="zh-TW" altLang="en-US" sz="2800" b="0" kern="0" baseline="0" dirty="0" smtClean="0">
                          <a:solidFill>
                            <a:schemeClr val="tx1"/>
                          </a:solidFill>
                          <a:effectLst/>
                          <a:latin typeface="Times New Roman" pitchFamily="18" charset="0"/>
                          <a:ea typeface="標楷體" pitchFamily="65" charset="-120"/>
                          <a:cs typeface="+mn-cs"/>
                        </a:rPr>
                        <a:t>    </a:t>
                      </a:r>
                      <a:r>
                        <a:rPr lang="en-US" sz="2800" b="0" kern="0" baseline="0" dirty="0" smtClean="0">
                          <a:solidFill>
                            <a:schemeClr val="tx1"/>
                          </a:solidFill>
                          <a:effectLst/>
                          <a:latin typeface="Times New Roman" pitchFamily="18" charset="0"/>
                          <a:ea typeface="標楷體" pitchFamily="65" charset="-120"/>
                          <a:cs typeface="+mn-cs"/>
                        </a:rPr>
                        <a:t>0-3</a:t>
                      </a:r>
                      <a:r>
                        <a:rPr lang="en-US" altLang="zh-TW" sz="2800" b="0" kern="0" baseline="0" dirty="0" smtClean="0">
                          <a:solidFill>
                            <a:schemeClr val="tx1"/>
                          </a:solidFill>
                          <a:effectLst/>
                          <a:latin typeface="Times New Roman" pitchFamily="18" charset="0"/>
                          <a:ea typeface="標楷體" pitchFamily="65" charset="-120"/>
                          <a:cs typeface="+mn-cs"/>
                        </a:rPr>
                        <a:t>6.30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42028" name="矩形 4"/>
          <p:cNvSpPr>
            <a:spLocks noChangeArrowheads="1"/>
          </p:cNvSpPr>
          <p:nvPr/>
        </p:nvSpPr>
        <p:spPr bwMode="auto">
          <a:xfrm>
            <a:off x="250825" y="5876925"/>
            <a:ext cx="8893175" cy="523875"/>
          </a:xfrm>
          <a:prstGeom prst="rect">
            <a:avLst/>
          </a:prstGeom>
          <a:noFill/>
          <a:ln w="9525">
            <a:noFill/>
            <a:miter lim="800000"/>
            <a:headEnd/>
            <a:tailEnd/>
          </a:ln>
        </p:spPr>
        <p:txBody>
          <a:bodyPr>
            <a:spAutoFit/>
          </a:bodyPr>
          <a:lstStyle/>
          <a:p>
            <a:r>
              <a:rPr lang="zh-TW" altLang="en-US" sz="2800" b="1" dirty="0"/>
              <a:t>*</a:t>
            </a:r>
            <a:r>
              <a:rPr lang="zh-TW" altLang="en-US" b="1" dirty="0"/>
              <a:t> </a:t>
            </a:r>
            <a:r>
              <a:rPr lang="zh-TW" altLang="en-US" dirty="0"/>
              <a:t> </a:t>
            </a:r>
            <a:r>
              <a:rPr lang="zh-TW" altLang="en-US" dirty="0">
                <a:latin typeface="標楷體" pitchFamily="65" charset="-120"/>
                <a:ea typeface="標楷體" pitchFamily="65" charset="-120"/>
              </a:rPr>
              <a:t>詳細的計算過程請參見</a:t>
            </a:r>
            <a:r>
              <a:rPr lang="zh-TW" altLang="en-US" dirty="0"/>
              <a:t>  </a:t>
            </a:r>
            <a:r>
              <a:rPr lang="en-US" altLang="zh-TW" dirty="0">
                <a:hlinkClick r:id="rId2"/>
              </a:rPr>
              <a:t>http://cap.ntnu.edu.tw/documents/mathscore1031014.pdf</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eaLnBrk="1" hangingPunct="1"/>
            <a:r>
              <a:rPr lang="zh-TW" altLang="en-US" smtClean="0"/>
              <a:t>教育會考怎麼考</a:t>
            </a:r>
          </a:p>
        </p:txBody>
      </p:sp>
      <p:graphicFrame>
        <p:nvGraphicFramePr>
          <p:cNvPr id="4" name="內容版面配置區 3"/>
          <p:cNvGraphicFramePr>
            <a:graphicFrameLocks noGrp="1"/>
          </p:cNvGraphicFramePr>
          <p:nvPr>
            <p:ph idx="1"/>
          </p:nvPr>
        </p:nvGraphicFramePr>
        <p:xfrm>
          <a:off x="755650" y="1268413"/>
          <a:ext cx="7704138" cy="5040311"/>
        </p:xfrm>
        <a:graphic>
          <a:graphicData uri="http://schemas.openxmlformats.org/drawingml/2006/table">
            <a:tbl>
              <a:tblPr/>
              <a:tblGrid>
                <a:gridCol w="1703021"/>
                <a:gridCol w="2189597"/>
                <a:gridCol w="2027405"/>
                <a:gridCol w="1784115"/>
              </a:tblGrid>
              <a:tr h="628383">
                <a:tc>
                  <a:txBody>
                    <a:bodyPr/>
                    <a:lstStyle/>
                    <a:p>
                      <a:pPr algn="ctr">
                        <a:spcAft>
                          <a:spcPts val="0"/>
                        </a:spcAft>
                      </a:pPr>
                      <a:r>
                        <a:rPr lang="zh-TW" sz="2400" b="1" kern="0" dirty="0" smtClean="0">
                          <a:solidFill>
                            <a:srgbClr val="000000"/>
                          </a:solidFill>
                          <a:latin typeface="Times New Roman"/>
                          <a:ea typeface="標楷體"/>
                          <a:cs typeface="Times New Roman"/>
                        </a:rPr>
                        <a:t>考試科目</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400" b="1" kern="0" dirty="0">
                          <a:solidFill>
                            <a:srgbClr val="000000"/>
                          </a:solidFill>
                          <a:latin typeface="Times New Roman"/>
                          <a:ea typeface="標楷體"/>
                          <a:cs typeface="Times New Roman"/>
                        </a:rPr>
                        <a:t>題型</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400" b="1" kern="0">
                          <a:solidFill>
                            <a:srgbClr val="000000"/>
                          </a:solidFill>
                          <a:latin typeface="Times New Roman"/>
                          <a:ea typeface="標楷體"/>
                          <a:cs typeface="Times New Roman"/>
                        </a:rPr>
                        <a:t>題數</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400" b="1" kern="0" dirty="0">
                          <a:solidFill>
                            <a:srgbClr val="000000"/>
                          </a:solidFill>
                          <a:latin typeface="Times New Roman"/>
                          <a:ea typeface="標楷體"/>
                          <a:cs typeface="Times New Roman"/>
                        </a:rPr>
                        <a:t>考試時間</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r>
              <a:tr h="551491">
                <a:tc>
                  <a:txBody>
                    <a:body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a:solidFill>
                            <a:srgbClr val="000000"/>
                          </a:solidFill>
                          <a:latin typeface="Times New Roman"/>
                          <a:ea typeface="標楷體"/>
                          <a:cs typeface="Times New Roman"/>
                        </a:rPr>
                        <a:t>45</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rowSpan="2">
                  <a:txBody>
                    <a:body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vMerge="1">
                  <a:txBody>
                    <a:bodyPr/>
                    <a:lstStyle/>
                    <a:p>
                      <a:endParaRPr lang="zh-TW" altLang="en-US"/>
                    </a:p>
                  </a:txBody>
                  <a:tcPr/>
                </a:tc>
                <a:tc>
                  <a:txBody>
                    <a:body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rowSpan="2">
                  <a:txBody>
                    <a:bodyPr/>
                    <a:lstStyle/>
                    <a:p>
                      <a:pPr algn="ctr">
                        <a:spcAft>
                          <a:spcPts val="0"/>
                        </a:spcAft>
                      </a:pPr>
                      <a:r>
                        <a:rPr lang="zh-TW" sz="2400" b="1" kern="0">
                          <a:solidFill>
                            <a:srgbClr val="000000"/>
                          </a:solidFill>
                          <a:latin typeface="Times New Roman"/>
                          <a:ea typeface="標楷體"/>
                          <a:cs typeface="Times New Roman"/>
                        </a:rPr>
                        <a:t>數　學</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rowSpan="2">
                  <a:txBody>
                    <a:body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vMerge="1">
                  <a:txBody>
                    <a:bodyPr/>
                    <a:lstStyle/>
                    <a:p>
                      <a:endParaRPr lang="zh-TW" altLang="en-US"/>
                    </a:p>
                  </a:txBody>
                  <a:tcPr/>
                </a:tc>
                <a:tc>
                  <a:txBody>
                    <a:body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dirty="0" smtClean="0">
                          <a:solidFill>
                            <a:srgbClr val="000000"/>
                          </a:solidFill>
                          <a:latin typeface="Times New Roman"/>
                          <a:ea typeface="標楷體"/>
                          <a:cs typeface="Times New Roman"/>
                        </a:rPr>
                        <a:t>2</a:t>
                      </a:r>
                      <a:r>
                        <a:rPr lang="zh-TW" sz="2400" kern="0" dirty="0" smtClean="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vMerge="1">
                  <a:txBody>
                    <a:bodyPr/>
                    <a:lstStyle/>
                    <a:p>
                      <a:endParaRPr lang="zh-TW" altLang="en-US"/>
                    </a:p>
                  </a:txBody>
                  <a:tcPr/>
                </a:tc>
              </a:tr>
              <a:tr h="551491">
                <a:tc>
                  <a:txBody>
                    <a:bodyPr/>
                    <a:lstStyle/>
                    <a:p>
                      <a:pPr algn="ctr">
                        <a:spcAft>
                          <a:spcPts val="0"/>
                        </a:spcAft>
                      </a:pPr>
                      <a:r>
                        <a:rPr lang="zh-TW" sz="2400" b="1" kern="0">
                          <a:solidFill>
                            <a:srgbClr val="000000"/>
                          </a:solidFill>
                          <a:latin typeface="Times New Roman"/>
                          <a:ea typeface="標楷體"/>
                          <a:cs typeface="Times New Roman"/>
                        </a:rPr>
                        <a:t>社　會</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a:txBody>
                    <a:bodyPr/>
                    <a:lstStyle/>
                    <a:p>
                      <a:pPr algn="ctr">
                        <a:spcAft>
                          <a:spcPts val="0"/>
                        </a:spcAft>
                      </a:pPr>
                      <a:r>
                        <a:rPr lang="zh-TW" sz="2400" b="1" kern="0">
                          <a:solidFill>
                            <a:srgbClr val="000000"/>
                          </a:solidFill>
                          <a:latin typeface="Times New Roman"/>
                          <a:ea typeface="標楷體"/>
                          <a:cs typeface="Times New Roman"/>
                        </a:rPr>
                        <a:t>自　然</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51491">
                <a:tc>
                  <a:txBody>
                    <a:body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99156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cstate="print"/>
          <a:srcRect/>
          <a:stretch>
            <a:fillRect/>
          </a:stretch>
        </p:blipFill>
        <p:spPr bwMode="auto">
          <a:xfrm>
            <a:off x="1547813" y="836613"/>
            <a:ext cx="5840412" cy="5595937"/>
          </a:xfrm>
          <a:prstGeom prst="rect">
            <a:avLst/>
          </a:prstGeom>
          <a:noFill/>
          <a:ln w="9525">
            <a:noFill/>
            <a:miter lim="800000"/>
            <a:headEnd/>
            <a:tailEnd/>
          </a:ln>
        </p:spPr>
      </p:pic>
      <p:sp>
        <p:nvSpPr>
          <p:cNvPr id="43011" name="標題 1"/>
          <p:cNvSpPr>
            <a:spLocks noGrp="1"/>
          </p:cNvSpPr>
          <p:nvPr>
            <p:ph type="title"/>
          </p:nvPr>
        </p:nvSpPr>
        <p:spPr>
          <a:xfrm>
            <a:off x="468313" y="-100013"/>
            <a:ext cx="8229600" cy="1143001"/>
          </a:xfrm>
        </p:spPr>
        <p:txBody>
          <a:bodyPr/>
          <a:lstStyle/>
          <a:p>
            <a:r>
              <a:rPr lang="zh-TW" altLang="zh-TW" sz="2400" dirty="0" smtClean="0">
                <a:latin typeface="微軟正黑體" pitchFamily="34" charset="-120"/>
              </a:rPr>
              <a:t>數學科選擇題答對題數與非選擇題分數對應能力等級加標示對照表</a:t>
            </a:r>
            <a:r>
              <a:rPr lang="zh-TW" altLang="en-US" sz="2400" dirty="0" smtClean="0">
                <a:latin typeface="微軟正黑體" pitchFamily="34" charset="-120"/>
              </a:rPr>
              <a:t>（</a:t>
            </a:r>
            <a:r>
              <a:rPr lang="zh-TW" altLang="zh-TW" sz="2400" dirty="0" smtClean="0">
                <a:latin typeface="微軟正黑體" pitchFamily="34" charset="-120"/>
              </a:rPr>
              <a:t>以</a:t>
            </a:r>
            <a:r>
              <a:rPr lang="en-US" altLang="zh-TW" sz="2400" dirty="0" smtClean="0">
                <a:latin typeface="Times New Roman" pitchFamily="18" charset="0"/>
                <a:cs typeface="Times New Roman" pitchFamily="18" charset="0"/>
              </a:rPr>
              <a:t>105</a:t>
            </a:r>
            <a:r>
              <a:rPr lang="zh-TW" altLang="zh-TW" sz="2400" dirty="0" smtClean="0">
                <a:latin typeface="微軟正黑體" pitchFamily="34" charset="-120"/>
              </a:rPr>
              <a:t>年國中教育會考為範例</a:t>
            </a:r>
            <a:r>
              <a:rPr lang="zh-TW" altLang="en-US" sz="2400" dirty="0" smtClean="0">
                <a:latin typeface="微軟正黑體" pitchFamily="34" charset="-120"/>
              </a:rPr>
              <a:t>）</a:t>
            </a:r>
          </a:p>
        </p:txBody>
      </p:sp>
      <p:sp>
        <p:nvSpPr>
          <p:cNvPr id="4" name="橢圓 3"/>
          <p:cNvSpPr/>
          <p:nvPr/>
        </p:nvSpPr>
        <p:spPr>
          <a:xfrm>
            <a:off x="5148263" y="5229225"/>
            <a:ext cx="792162" cy="2159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a:endCxn id="4" idx="0"/>
          </p:cNvCxnSpPr>
          <p:nvPr/>
        </p:nvCxnSpPr>
        <p:spPr>
          <a:xfrm>
            <a:off x="5540375" y="1196975"/>
            <a:ext cx="3175" cy="40322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2124075" y="5302250"/>
            <a:ext cx="3024188"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50825" y="274638"/>
            <a:ext cx="8893175" cy="1143000"/>
          </a:xfrm>
        </p:spPr>
        <p:txBody>
          <a:bodyPr/>
          <a:lstStyle/>
          <a:p>
            <a:r>
              <a:rPr lang="en-US" altLang="zh-TW" sz="4000" dirty="0" smtClean="0">
                <a:latin typeface="+mn-ea"/>
                <a:ea typeface="+mn-ea"/>
              </a:rPr>
              <a:t>5.</a:t>
            </a:r>
            <a:r>
              <a:rPr lang="zh-TW" altLang="en-US" sz="4000" dirty="0" smtClean="0">
                <a:latin typeface="+mn-ea"/>
                <a:ea typeface="+mn-ea"/>
              </a:rPr>
              <a:t>會考可以不要參加嗎</a:t>
            </a:r>
            <a:r>
              <a:rPr lang="en-US" altLang="zh-TW" sz="4000" dirty="0" smtClean="0">
                <a:latin typeface="+mn-ea"/>
                <a:ea typeface="+mn-ea"/>
              </a:rPr>
              <a:t>?</a:t>
            </a:r>
            <a:endParaRPr lang="zh-TW" altLang="en-US" sz="4000" dirty="0" smtClean="0">
              <a:latin typeface="+mn-ea"/>
              <a:ea typeface="+mn-ea"/>
            </a:endParaRPr>
          </a:p>
        </p:txBody>
      </p:sp>
      <p:sp>
        <p:nvSpPr>
          <p:cNvPr id="3" name="內容版面配置區 2"/>
          <p:cNvSpPr>
            <a:spLocks noGrp="1"/>
          </p:cNvSpPr>
          <p:nvPr>
            <p:ph idx="1"/>
          </p:nvPr>
        </p:nvSpPr>
        <p:spPr>
          <a:xfrm>
            <a:off x="745554" y="1772816"/>
            <a:ext cx="8362950" cy="4022725"/>
          </a:xfrm>
        </p:spPr>
        <p:txBody>
          <a:bodyPr/>
          <a:lstStyle/>
          <a:p>
            <a:pPr>
              <a:buFontTx/>
              <a:buNone/>
              <a:defRPr/>
            </a:pPr>
            <a:r>
              <a:rPr lang="zh-TW" altLang="zh-TW" sz="2800" dirty="0" smtClean="0">
                <a:latin typeface="微軟正黑體" panose="020B0604030504040204" pitchFamily="34" charset="-120"/>
              </a:rPr>
              <a:t>國民小學及國民中學學生成績評量準則 </a:t>
            </a:r>
            <a:endParaRPr lang="zh-TW" altLang="zh-TW" sz="2800" dirty="0"/>
          </a:p>
          <a:p>
            <a:pPr>
              <a:defRPr/>
            </a:pPr>
            <a:r>
              <a:rPr lang="zh-TW" altLang="zh-TW" sz="2800" b="1" dirty="0" smtClean="0"/>
              <a:t>第</a:t>
            </a:r>
            <a:r>
              <a:rPr lang="en-US" altLang="zh-TW" sz="2800" b="1" dirty="0"/>
              <a:t>13</a:t>
            </a:r>
            <a:r>
              <a:rPr lang="zh-TW" altLang="zh-TW" sz="2800" b="1" dirty="0"/>
              <a:t>條</a:t>
            </a:r>
            <a:r>
              <a:rPr lang="zh-TW" altLang="en-US" sz="2800" b="1" dirty="0"/>
              <a:t> 第六項</a:t>
            </a:r>
            <a:endParaRPr lang="en-US" altLang="zh-TW" sz="2800" b="1" dirty="0"/>
          </a:p>
          <a:p>
            <a:pPr marL="363538" indent="0">
              <a:buFontTx/>
              <a:buNone/>
              <a:defRPr/>
            </a:pPr>
            <a:r>
              <a:rPr lang="zh-TW" altLang="zh-TW" sz="2800" dirty="0"/>
              <a:t>國民中學學生除經直轄市、縣（市）政府核准者外，</a:t>
            </a:r>
            <a:r>
              <a:rPr lang="zh-TW" altLang="zh-TW" sz="2800" u="sng" dirty="0"/>
              <a:t>應參加教育會考</a:t>
            </a:r>
            <a:r>
              <a:rPr lang="zh-TW" altLang="zh-TW" sz="2800" dirty="0"/>
              <a:t>。</a:t>
            </a:r>
            <a:endParaRPr lang="zh-TW" altLang="en-US" sz="2800" dirty="0"/>
          </a:p>
          <a:p>
            <a:pPr>
              <a:defRPr/>
            </a:pPr>
            <a:endParaRPr lang="zh-TW"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250825" y="274638"/>
            <a:ext cx="8893175" cy="1143000"/>
          </a:xfrm>
        </p:spPr>
        <p:txBody>
          <a:bodyPr/>
          <a:lstStyle/>
          <a:p>
            <a:r>
              <a:rPr lang="en-US" altLang="zh-TW" sz="4000" smtClean="0">
                <a:latin typeface="微軟正黑體" pitchFamily="34" charset="-120"/>
              </a:rPr>
              <a:t>6.</a:t>
            </a:r>
            <a:r>
              <a:rPr lang="zh-TW" altLang="en-US" sz="4000" smtClean="0">
                <a:latin typeface="微軟正黑體" pitchFamily="34" charset="-120"/>
              </a:rPr>
              <a:t>聽障考生要怎麼考英聽</a:t>
            </a:r>
          </a:p>
        </p:txBody>
      </p:sp>
      <p:sp>
        <p:nvSpPr>
          <p:cNvPr id="45059" name="內容版面配置區 2"/>
          <p:cNvSpPr>
            <a:spLocks noGrp="1"/>
          </p:cNvSpPr>
          <p:nvPr>
            <p:ph idx="1"/>
          </p:nvPr>
        </p:nvSpPr>
        <p:spPr>
          <a:xfrm>
            <a:off x="323850" y="1916113"/>
            <a:ext cx="8568630" cy="4022725"/>
          </a:xfrm>
        </p:spPr>
        <p:txBody>
          <a:bodyPr/>
          <a:lstStyle/>
          <a:p>
            <a:pPr marL="514350" indent="-514350">
              <a:buFont typeface="Wingdings" pitchFamily="2" charset="2"/>
              <a:buChar char="u"/>
            </a:pPr>
            <a:r>
              <a:rPr lang="zh-TW" altLang="en-US" sz="2800" dirty="0" smtClean="0">
                <a:latin typeface="微軟正黑體" pitchFamily="34" charset="-120"/>
              </a:rPr>
              <a:t>領有身心障礙證明（手冊）或經各級主管機關特殊教育學生鑑定及就學輔導會鑑定為聽覺障礙之考生得予免試免計英語（聽力）。</a:t>
            </a:r>
            <a:endParaRPr lang="en-US" altLang="zh-TW" sz="2800" dirty="0" smtClean="0">
              <a:latin typeface="微軟正黑體" pitchFamily="34" charset="-120"/>
            </a:endParaRPr>
          </a:p>
          <a:p>
            <a:pPr marL="514350" indent="-514350">
              <a:buFont typeface="Wingdings" pitchFamily="2" charset="2"/>
              <a:buChar char="u"/>
            </a:pPr>
            <a:endParaRPr lang="en-US" altLang="zh-TW" sz="2800" dirty="0" smtClean="0">
              <a:latin typeface="微軟正黑體" pitchFamily="34" charset="-120"/>
            </a:endParaRPr>
          </a:p>
          <a:p>
            <a:pPr marL="514350" indent="-514350">
              <a:buFont typeface="Wingdings" pitchFamily="2" charset="2"/>
              <a:buChar char="u"/>
            </a:pPr>
            <a:r>
              <a:rPr lang="zh-TW" altLang="en-US" sz="2800" dirty="0" smtClean="0">
                <a:latin typeface="微軟正黑體" pitchFamily="34" charset="-120"/>
              </a:rPr>
              <a:t>英語（閱讀）成績即為英語整體能力等級，並以英語（閱讀）能力表現依原本定義計算後加標示。</a:t>
            </a:r>
          </a:p>
          <a:p>
            <a:endParaRPr lang="zh-TW" altLang="en-US" sz="2800" dirty="0" smtClean="0">
              <a:latin typeface="微軟正黑體"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smtClean="0"/>
              <a:t>數學科非選擇題</a:t>
            </a:r>
            <a:r>
              <a:rPr lang="en-US" altLang="zh-TW" smtClean="0"/>
              <a:t/>
            </a:r>
            <a:br>
              <a:rPr lang="en-US" altLang="zh-TW" smtClean="0"/>
            </a:br>
            <a:r>
              <a:rPr lang="zh-TW" altLang="en-US" smtClean="0"/>
              <a:t>評分說明</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en-US" smtClean="0">
                <a:latin typeface="微軟正黑體" pitchFamily="34" charset="-120"/>
              </a:rPr>
              <a:t>評分規準</a:t>
            </a:r>
          </a:p>
        </p:txBody>
      </p:sp>
      <p:graphicFrame>
        <p:nvGraphicFramePr>
          <p:cNvPr id="4" name="內容版面配置區 3"/>
          <p:cNvGraphicFramePr>
            <a:graphicFrameLocks noGrp="1"/>
          </p:cNvGraphicFramePr>
          <p:nvPr>
            <p:ph idx="1"/>
          </p:nvPr>
        </p:nvGraphicFramePr>
        <p:xfrm>
          <a:off x="323155" y="1628775"/>
          <a:ext cx="8569325" cy="3829049"/>
        </p:xfrm>
        <a:graphic>
          <a:graphicData uri="http://schemas.openxmlformats.org/drawingml/2006/table">
            <a:tbl>
              <a:tblPr firstRow="1" bandRow="1">
                <a:tableStyleId>{5C22544A-7EE6-4342-B048-85BDC9FD1C3A}</a:tableStyleId>
              </a:tblPr>
              <a:tblGrid>
                <a:gridCol w="920817">
                  <a:extLst>
                    <a:ext uri="{9D8B030D-6E8A-4147-A177-3AD203B41FA5}">
                      <a16:colId xmlns:a16="http://schemas.microsoft.com/office/drawing/2014/main" xmlns="" val="20000"/>
                    </a:ext>
                  </a:extLst>
                </a:gridCol>
                <a:gridCol w="7648508">
                  <a:extLst>
                    <a:ext uri="{9D8B030D-6E8A-4147-A177-3AD203B41FA5}">
                      <a16:colId xmlns:a16="http://schemas.microsoft.com/office/drawing/2014/main" xmlns="" val="20001"/>
                    </a:ext>
                  </a:extLst>
                </a:gridCol>
              </a:tblGrid>
              <a:tr h="518199">
                <a:tc>
                  <a:txBody>
                    <a:bodyPr/>
                    <a:lstStyle/>
                    <a:p>
                      <a:r>
                        <a:rPr lang="zh-TW" altLang="en-US" sz="2800" baseline="0" dirty="0" smtClean="0">
                          <a:solidFill>
                            <a:srgbClr val="002060"/>
                          </a:solidFill>
                          <a:latin typeface="Times New Roman" pitchFamily="18" charset="0"/>
                          <a:ea typeface="標楷體" pitchFamily="65" charset="-120"/>
                        </a:rPr>
                        <a:t>分數</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c>
                  <a:txBody>
                    <a:bodyPr/>
                    <a:lstStyle/>
                    <a:p>
                      <a:pPr algn="ctr"/>
                      <a:r>
                        <a:rPr lang="zh-TW" altLang="en-US" sz="2800" baseline="0" dirty="0" smtClean="0">
                          <a:solidFill>
                            <a:srgbClr val="002060"/>
                          </a:solidFill>
                          <a:latin typeface="Times New Roman" pitchFamily="18" charset="0"/>
                          <a:ea typeface="標楷體" pitchFamily="65" charset="-120"/>
                        </a:rPr>
                        <a:t>評分規準</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extLst>
                  <a:ext uri="{0D108BD9-81ED-4DB2-BD59-A6C34878D82A}">
                    <a16:rowId xmlns:a16="http://schemas.microsoft.com/office/drawing/2014/main" xmlns="" val="10000"/>
                  </a:ext>
                </a:extLst>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3</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策略適切，表達合理、完整。</a:t>
                      </a:r>
                      <a:endParaRPr lang="en-US" altLang="zh-TW" sz="2400" baseline="0" dirty="0" smtClean="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1"/>
                  </a:ext>
                </a:extLst>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2</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策略適切，表達雖合理，大致完整，但出現計算錯誤。</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策略適切，表達合理，大致完整，但沒有顯示部分步驟間的合理性。</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2"/>
                  </a:ext>
                </a:extLst>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1</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策略適切，表達雖大致合理，但出現錯誤的引用。</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策略方向正確，但缺乏嚴謹性，不足以解決題目問題。</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策略方向正確，但未能完全將題目轉化成數學問題。</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3"/>
                  </a:ext>
                </a:extLst>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0</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策略模糊不清；解題過程空白或與題目無關。</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188" y="692150"/>
            <a:ext cx="8064500" cy="2405063"/>
          </a:xfrm>
          <a:ln w="19050">
            <a:solidFill>
              <a:srgbClr val="0070C0"/>
            </a:solidFill>
          </a:ln>
        </p:spPr>
        <p:txBody>
          <a:bodyPr rtlCol="0">
            <a:noAutofit/>
          </a:bodyPr>
          <a:lstStyle/>
          <a:p>
            <a:pPr marL="0" indent="0" algn="just" eaLnBrk="1" fontAlgn="auto" hangingPunct="1">
              <a:spcAft>
                <a:spcPts val="0"/>
              </a:spcAft>
              <a:buFont typeface="Wingdings" pitchFamily="2" charset="2"/>
              <a:buNone/>
              <a:defRPr/>
            </a:pPr>
            <a:r>
              <a:rPr lang="zh-TW" altLang="en-US" sz="2400" dirty="0" smtClean="0">
                <a:latin typeface="微軟正黑體" panose="020B0604030504040204" pitchFamily="34" charset="-120"/>
              </a:rPr>
              <a:t>         </a:t>
            </a:r>
            <a:r>
              <a:rPr lang="zh-TW" altLang="zh-TW" sz="2400" dirty="0" smtClean="0">
                <a:latin typeface="微軟正黑體" panose="020B0604030504040204" pitchFamily="34" charset="-120"/>
              </a:rPr>
              <a:t>罐頭工廠生產了</a:t>
            </a:r>
            <a:r>
              <a:rPr lang="en-US" altLang="zh-TW" sz="2400" b="1" dirty="0" smtClean="0">
                <a:latin typeface="微軟正黑體" panose="020B0604030504040204" pitchFamily="34" charset="-120"/>
              </a:rPr>
              <a:t>400</a:t>
            </a:r>
            <a:r>
              <a:rPr lang="zh-TW" altLang="zh-TW" sz="2400" dirty="0" smtClean="0">
                <a:latin typeface="微軟正黑體" panose="020B0604030504040204" pitchFamily="34" charset="-120"/>
              </a:rPr>
              <a:t>個罐頭並排成一列，由左至右分別標記號碼</a:t>
            </a:r>
            <a:r>
              <a:rPr lang="en-US" altLang="zh-TW" sz="2400" b="1" dirty="0" smtClean="0">
                <a:latin typeface="微軟正黑體" panose="020B0604030504040204" pitchFamily="34" charset="-120"/>
              </a:rPr>
              <a:t>1~400</a:t>
            </a:r>
            <a:r>
              <a:rPr lang="zh-TW" altLang="zh-TW" sz="2400" dirty="0" smtClean="0">
                <a:latin typeface="微軟正黑體" panose="020B0604030504040204" pitchFamily="34" charset="-120"/>
              </a:rPr>
              <a:t>。檢驗員從中抽出罐頭檢驗，首先抽出</a:t>
            </a:r>
            <a:r>
              <a:rPr lang="en-US" altLang="zh-TW" sz="2400" b="1" dirty="0" smtClean="0">
                <a:latin typeface="微軟正黑體" panose="020B0604030504040204" pitchFamily="34" charset="-120"/>
              </a:rPr>
              <a:t>5</a:t>
            </a:r>
            <a:r>
              <a:rPr lang="zh-TW" altLang="zh-TW" sz="2400" dirty="0" smtClean="0">
                <a:latin typeface="微軟正黑體" panose="020B0604030504040204" pitchFamily="34" charset="-120"/>
              </a:rPr>
              <a:t>號罐頭，之後向右走，並以某固定的間隔陸續抽出罐頭。若此檢驗員抽出</a:t>
            </a:r>
            <a:r>
              <a:rPr lang="en-US" altLang="zh-TW" sz="2400" b="1" dirty="0" smtClean="0">
                <a:latin typeface="微軟正黑體" panose="020B0604030504040204" pitchFamily="34" charset="-120"/>
              </a:rPr>
              <a:t>15</a:t>
            </a:r>
            <a:r>
              <a:rPr lang="zh-TW" altLang="zh-TW" sz="2400" dirty="0" smtClean="0">
                <a:latin typeface="微軟正黑體" panose="020B0604030504040204" pitchFamily="34" charset="-120"/>
              </a:rPr>
              <a:t>個罐頭後，無法再依此方式抽出第</a:t>
            </a:r>
            <a:r>
              <a:rPr lang="en-US" altLang="zh-TW" sz="2400" b="1" dirty="0" smtClean="0">
                <a:latin typeface="微軟正黑體" panose="020B0604030504040204" pitchFamily="34" charset="-120"/>
              </a:rPr>
              <a:t>16</a:t>
            </a:r>
            <a:r>
              <a:rPr lang="zh-TW" altLang="zh-TW" sz="2400" dirty="0" smtClean="0">
                <a:latin typeface="微軟正黑體" panose="020B0604030504040204" pitchFamily="34" charset="-120"/>
              </a:rPr>
              <a:t>個，則最後一個被抽出的罐頭號碼為何？請寫出所有可能的答案與計算過程。</a:t>
            </a:r>
            <a:endParaRPr lang="en-US" altLang="zh-TW" sz="2400" dirty="0" smtClean="0">
              <a:latin typeface="微軟正黑體" panose="020B0604030504040204" pitchFamily="34" charset="-120"/>
            </a:endParaRPr>
          </a:p>
          <a:p>
            <a:pPr eaLnBrk="1" fontAlgn="auto" hangingPunct="1">
              <a:spcAft>
                <a:spcPts val="0"/>
              </a:spcAft>
              <a:buFont typeface="Wingdings" pitchFamily="2" charset="2"/>
              <a:buNone/>
              <a:defRPr/>
            </a:pPr>
            <a:endParaRPr lang="en-US" altLang="zh-TW" sz="2400" dirty="0" smtClean="0">
              <a:latin typeface="微軟正黑體" panose="020B0604030504040204" pitchFamily="34" charset="-120"/>
            </a:endParaRPr>
          </a:p>
        </p:txBody>
      </p:sp>
      <p:graphicFrame>
        <p:nvGraphicFramePr>
          <p:cNvPr id="8" name="表格 7"/>
          <p:cNvGraphicFramePr>
            <a:graphicFrameLocks noGrp="1"/>
          </p:cNvGraphicFramePr>
          <p:nvPr/>
        </p:nvGraphicFramePr>
        <p:xfrm>
          <a:off x="0" y="0"/>
          <a:ext cx="9144000" cy="6858000"/>
        </p:xfrm>
        <a:graphic>
          <a:graphicData uri="http://schemas.openxmlformats.org/drawingml/2006/table">
            <a:tbl>
              <a:tblPr/>
              <a:tblGrid>
                <a:gridCol w="539750">
                  <a:extLst>
                    <a:ext uri="{9D8B030D-6E8A-4147-A177-3AD203B41FA5}">
                      <a16:colId xmlns:a16="http://schemas.microsoft.com/office/drawing/2014/main" xmlns="" val="20000"/>
                    </a:ext>
                  </a:extLst>
                </a:gridCol>
                <a:gridCol w="4319588">
                  <a:extLst>
                    <a:ext uri="{9D8B030D-6E8A-4147-A177-3AD203B41FA5}">
                      <a16:colId xmlns:a16="http://schemas.microsoft.com/office/drawing/2014/main" xmlns="" val="20001"/>
                    </a:ext>
                  </a:extLst>
                </a:gridCol>
                <a:gridCol w="433387">
                  <a:extLst>
                    <a:ext uri="{9D8B030D-6E8A-4147-A177-3AD203B41FA5}">
                      <a16:colId xmlns:a16="http://schemas.microsoft.com/office/drawing/2014/main" xmlns="" val="20002"/>
                    </a:ext>
                  </a:extLst>
                </a:gridCol>
                <a:gridCol w="3851275">
                  <a:extLst>
                    <a:ext uri="{9D8B030D-6E8A-4147-A177-3AD203B41FA5}">
                      <a16:colId xmlns:a16="http://schemas.microsoft.com/office/drawing/2014/main" xmlns="" val="20003"/>
                    </a:ext>
                  </a:extLst>
                </a:gridCol>
              </a:tblGrid>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0"/>
                  </a:ext>
                </a:extLst>
              </a:tr>
              <a:tr h="633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使用臆測可能間隔代入檢驗的策略找到所有可能的罐頭號碼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，並以計算或說明的方式呈現其它罐頭號碼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項不等式」的策略求出公差的上界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，並以計算或說明的方式呈現公差的下界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，或是先求出公差的下界，並以計算或說明的方式呈現公差的上界，找出所有可能的罐頭號碼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mj-lt"/>
                        <a:buNone/>
                        <a:tabLst/>
                      </a:pPr>
                      <a:endPar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使用臆測可能間隔代入檢驗的策略，並以計算或說明的方式呈現其它罐頭號碼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使用臆測可能間隔代入檢驗的策略，且正確找出間隔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項不等式」的策略求出公差的上界，並以計算或說明的方式呈現公差的下界，或是先求出公差的下界，並以計算或說明的方式呈現公差的上界，但未求出罐頭號碼數或過程中出現計算錯誤。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項不等式」的策略，且正確找出公差</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或所有可能的罐頭號碼，但未以計算或說明的方式呈現公差的下界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或上界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22268"/>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rPr>
                        <a:t>1</a:t>
                      </a: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公差</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、首項、項數數值選擇錯誤或忽略未考慮。</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，但間隔只考慮上界或下界之一。</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項不等式」的策略的方向求解，即列出恰當的等差數列公式及不等式的關係式，但公差的上界或下界、首項、項數數值選擇錯誤或忽略未考慮或公式引用錯誤。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含只求出公差的上界或下界之一</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將題目的數值作一些計算，但策略錯誤或模糊。</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只寫出與解題過程無關的內容。</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沒有計算過程只寫出答案。</a:t>
                      </a:r>
                      <a:endParaRPr kumimoji="0" lang="zh-TW" altLang="en-US"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468313" y="188913"/>
            <a:ext cx="8229600" cy="1143000"/>
          </a:xfrm>
        </p:spPr>
        <p:txBody>
          <a:bodyPr/>
          <a:lstStyle/>
          <a:p>
            <a:pPr eaLnBrk="1" hangingPunct="1"/>
            <a:r>
              <a:rPr lang="zh-TW" altLang="en-US" smtClean="0">
                <a:latin typeface="微軟正黑體" pitchFamily="34" charset="-120"/>
              </a:rPr>
              <a:t>評分機制</a:t>
            </a:r>
          </a:p>
        </p:txBody>
      </p:sp>
      <p:sp>
        <p:nvSpPr>
          <p:cNvPr id="53251" name="內容版面配置區 2"/>
          <p:cNvSpPr>
            <a:spLocks noGrp="1"/>
          </p:cNvSpPr>
          <p:nvPr>
            <p:ph idx="1"/>
          </p:nvPr>
        </p:nvSpPr>
        <p:spPr>
          <a:xfrm>
            <a:off x="457200" y="1341438"/>
            <a:ext cx="8002588" cy="4784725"/>
          </a:xfrm>
        </p:spPr>
        <p:txBody>
          <a:bodyPr/>
          <a:lstStyle/>
          <a:p>
            <a:pPr algn="just" eaLnBrk="1">
              <a:buFont typeface="Wingdings" pitchFamily="2" charset="2"/>
              <a:buChar char="u"/>
            </a:pPr>
            <a:r>
              <a:rPr lang="zh-TW" altLang="en-US" dirty="0" smtClean="0">
                <a:latin typeface="標楷體" pitchFamily="65" charset="-120"/>
              </a:rPr>
              <a:t>每份試卷皆由兩位評閱委員進行閱卷，當兩閱分數不一致時，則由第三位委員進行複閱。</a:t>
            </a:r>
            <a:endParaRPr lang="en-US" altLang="zh-TW" dirty="0" smtClean="0"/>
          </a:p>
          <a:p>
            <a:pPr algn="just" eaLnBrk="1">
              <a:buFont typeface="Wingdings" pitchFamily="2" charset="2"/>
              <a:buChar char="u"/>
            </a:pPr>
            <a:r>
              <a:rPr lang="zh-TW" altLang="en-US" dirty="0" smtClean="0">
                <a:latin typeface="標楷體" pitchFamily="65" charset="-120"/>
              </a:rPr>
              <a:t>複閱分數與其中一位初閱分數相同時，則以複閱分數作為最後得分。</a:t>
            </a:r>
            <a:endParaRPr lang="en-US" altLang="zh-TW" dirty="0" smtClean="0"/>
          </a:p>
          <a:p>
            <a:pPr algn="just" eaLnBrk="1">
              <a:buFont typeface="Wingdings" pitchFamily="2" charset="2"/>
              <a:buChar char="u"/>
            </a:pPr>
            <a:r>
              <a:rPr lang="zh-TW" altLang="en-US" dirty="0" smtClean="0">
                <a:latin typeface="標楷體" pitchFamily="65" charset="-120"/>
              </a:rPr>
              <a:t>複閱分數若與前兩閱分數不一致時，則為疑問卷，由核心小組開會討論決定最後得分。</a:t>
            </a:r>
            <a:endParaRPr lang="en-US" altLang="zh-TW" dirty="0" smtClean="0">
              <a:latin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stretch>
            <a:fillRect/>
          </a:stretch>
        </p:blipFill>
        <p:spPr>
          <a:xfrm>
            <a:off x="2232693" y="116632"/>
            <a:ext cx="4543053" cy="6408712"/>
          </a:xfrm>
          <a:prstGeom prst="rect">
            <a:avLst/>
          </a:prstGeom>
        </p:spPr>
      </p:pic>
      <p:sp>
        <p:nvSpPr>
          <p:cNvPr id="5" name="標題 1"/>
          <p:cNvSpPr txBox="1">
            <a:spLocks/>
          </p:cNvSpPr>
          <p:nvPr/>
        </p:nvSpPr>
        <p:spPr bwMode="auto">
          <a:xfrm>
            <a:off x="395288" y="0"/>
            <a:ext cx="1019175" cy="4437063"/>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rPr>
              <a:t>答案卷樣式</a:t>
            </a:r>
            <a:endParaRPr lang="zh-TW" altLang="en-US" sz="4400" b="1" dirty="0">
              <a:latin typeface="標楷體" pitchFamily="65" charset="-120"/>
              <a:ea typeface="標楷體" pitchFamily="65" charset="-120"/>
              <a:cs typeface="+mj-cs"/>
            </a:endParaRPr>
          </a:p>
        </p:txBody>
      </p:sp>
      <p:sp>
        <p:nvSpPr>
          <p:cNvPr id="4" name="矩形圖說文字 3"/>
          <p:cNvSpPr/>
          <p:nvPr/>
        </p:nvSpPr>
        <p:spPr>
          <a:xfrm>
            <a:off x="6337746" y="692150"/>
            <a:ext cx="2698750" cy="1223963"/>
          </a:xfrm>
          <a:prstGeom prst="wedgeRectCallout">
            <a:avLst>
              <a:gd name="adj1" fmla="val -77691"/>
              <a:gd name="adj2" fmla="val 425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zh-TW" altLang="en-US" dirty="0">
                <a:solidFill>
                  <a:schemeClr val="tx1"/>
                </a:solidFill>
              </a:rPr>
              <a:t> 非選擇題作答區每格</a:t>
            </a:r>
            <a:endParaRPr lang="en-US" altLang="zh-TW" dirty="0">
              <a:solidFill>
                <a:schemeClr val="tx1"/>
              </a:solidFill>
            </a:endParaRPr>
          </a:p>
          <a:p>
            <a:pPr indent="98425">
              <a:defRPr/>
            </a:pPr>
            <a:r>
              <a:rPr lang="zh-TW" altLang="en-US" dirty="0">
                <a:solidFill>
                  <a:schemeClr val="tx1"/>
                </a:solidFill>
              </a:rPr>
              <a:t>大小為 </a:t>
            </a:r>
            <a:r>
              <a:rPr lang="en-US" altLang="zh-TW" b="1" u="sng" dirty="0">
                <a:solidFill>
                  <a:schemeClr val="tx1"/>
                </a:solidFill>
              </a:rPr>
              <a:t>12cm*12cm</a:t>
            </a:r>
            <a:endParaRPr lang="en-US" altLang="zh-TW" dirty="0">
              <a:solidFill>
                <a:schemeClr val="tx1"/>
              </a:solidFill>
            </a:endParaRPr>
          </a:p>
          <a:p>
            <a:pPr>
              <a:buFont typeface="Arial" pitchFamily="34" charset="0"/>
              <a:buChar char="•"/>
              <a:defRPr/>
            </a:pPr>
            <a:r>
              <a:rPr lang="zh-TW" altLang="en-US" dirty="0">
                <a:solidFill>
                  <a:schemeClr val="tx1"/>
                </a:solidFill>
              </a:rPr>
              <a:t> 需以</a:t>
            </a:r>
            <a:r>
              <a:rPr lang="zh-TW" altLang="en-US" b="1" u="sng" dirty="0">
                <a:solidFill>
                  <a:schemeClr val="tx1"/>
                </a:solidFill>
              </a:rPr>
              <a:t>黑色墨水的筆</a:t>
            </a:r>
            <a:r>
              <a:rPr lang="zh-TW" altLang="en-US" dirty="0">
                <a:solidFill>
                  <a:schemeClr val="tx1"/>
                </a:solidFill>
              </a:rPr>
              <a:t>書寫</a:t>
            </a:r>
          </a:p>
        </p:txBody>
      </p:sp>
      <p:sp>
        <p:nvSpPr>
          <p:cNvPr id="6" name="矩形圖說文字 5"/>
          <p:cNvSpPr/>
          <p:nvPr/>
        </p:nvSpPr>
        <p:spPr>
          <a:xfrm>
            <a:off x="144462" y="4365625"/>
            <a:ext cx="2124075" cy="1079500"/>
          </a:xfrm>
          <a:prstGeom prst="wedgeRectCallout">
            <a:avLst>
              <a:gd name="adj1" fmla="val 70568"/>
              <a:gd name="adj2" fmla="val -63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rPr>
              <a:t>選擇題作答區，</a:t>
            </a:r>
            <a:endParaRPr lang="en-US" altLang="zh-TW" dirty="0">
              <a:solidFill>
                <a:schemeClr val="tx1"/>
              </a:solidFill>
            </a:endParaRPr>
          </a:p>
          <a:p>
            <a:pPr algn="ctr">
              <a:defRPr/>
            </a:pPr>
            <a:r>
              <a:rPr lang="zh-TW" altLang="en-US" dirty="0">
                <a:solidFill>
                  <a:schemeClr val="tx1"/>
                </a:solidFill>
              </a:rPr>
              <a:t>需以</a:t>
            </a:r>
            <a:r>
              <a:rPr lang="en-US" altLang="zh-TW" dirty="0">
                <a:solidFill>
                  <a:schemeClr val="tx1"/>
                </a:solidFill>
              </a:rPr>
              <a:t>2B</a:t>
            </a:r>
            <a:r>
              <a:rPr lang="zh-TW" altLang="en-US" dirty="0">
                <a:solidFill>
                  <a:schemeClr val="tx1"/>
                </a:solidFill>
              </a:rPr>
              <a:t>鉛筆書寫</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5299" name="內容版面配置區 2"/>
          <p:cNvSpPr>
            <a:spLocks noGrp="1"/>
          </p:cNvSpPr>
          <p:nvPr>
            <p:ph idx="1"/>
          </p:nvPr>
        </p:nvSpPr>
        <p:spPr>
          <a:xfrm>
            <a:off x="468313" y="1268413"/>
            <a:ext cx="8280400" cy="4781550"/>
          </a:xfrm>
        </p:spPr>
        <p:txBody>
          <a:bodyPr/>
          <a:lstStyle/>
          <a:p>
            <a:pPr marL="514350" indent="-514350" eaLnBrk="1" hangingPunct="1">
              <a:buFont typeface="Calibri" panose="020F0502020204030204" pitchFamily="34" charset="0"/>
              <a:buAutoNum type="arabicPeriod"/>
              <a:defRPr/>
            </a:pPr>
            <a:r>
              <a:rPr lang="zh-TW" altLang="zh-TW" sz="2800" dirty="0" smtClean="0">
                <a:latin typeface="Times New Roman" panose="02020603050405020304" pitchFamily="18" charset="0"/>
                <a:cs typeface="Times New Roman" panose="02020603050405020304" pitchFamily="18" charset="0"/>
              </a:rPr>
              <a:t>只寫答案而</a:t>
            </a:r>
            <a:r>
              <a:rPr lang="zh-TW" altLang="zh-TW" sz="2800" dirty="0" smtClean="0">
                <a:solidFill>
                  <a:srgbClr val="FF0000"/>
                </a:solidFill>
                <a:latin typeface="Times New Roman" panose="02020603050405020304" pitchFamily="18" charset="0"/>
                <a:cs typeface="Times New Roman" panose="02020603050405020304" pitchFamily="18" charset="0"/>
              </a:rPr>
              <a:t>無計算過程或說明</a:t>
            </a:r>
            <a:r>
              <a:rPr lang="zh-TW" altLang="zh-TW" sz="2800" dirty="0" smtClean="0">
                <a:latin typeface="Times New Roman" panose="02020603050405020304" pitchFamily="18" charset="0"/>
                <a:cs typeface="Times New Roman" panose="02020603050405020304" pitchFamily="18" charset="0"/>
              </a:rPr>
              <a:t>，無法判斷其</a:t>
            </a:r>
            <a:r>
              <a:rPr lang="zh-TW" altLang="en-US" sz="2800" dirty="0" smtClean="0">
                <a:latin typeface="標楷體" panose="03000509000000000000" pitchFamily="65" charset="-120"/>
              </a:rPr>
              <a:t>「策略」與「表達」</a:t>
            </a:r>
            <a:r>
              <a:rPr lang="zh-TW" altLang="zh-TW" sz="2800" dirty="0" smtClean="0">
                <a:latin typeface="Times New Roman" panose="02020603050405020304" pitchFamily="18" charset="0"/>
                <a:cs typeface="Times New Roman" panose="02020603050405020304" pitchFamily="18" charset="0"/>
              </a:rPr>
              <a:t>能力，</a:t>
            </a:r>
            <a:r>
              <a:rPr lang="zh-TW" altLang="en-US" sz="2800" dirty="0" smtClean="0">
                <a:latin typeface="Times New Roman" panose="02020603050405020304" pitchFamily="18" charset="0"/>
                <a:cs typeface="Times New Roman" panose="02020603050405020304" pitchFamily="18" charset="0"/>
              </a:rPr>
              <a:t>該題以</a:t>
            </a:r>
            <a:r>
              <a:rPr lang="en-US" altLang="zh-TW" sz="2800" dirty="0" smtClean="0">
                <a:latin typeface="Times New Roman" panose="02020603050405020304" pitchFamily="18" charset="0"/>
                <a:cs typeface="Times New Roman" panose="02020603050405020304" pitchFamily="18" charset="0"/>
              </a:rPr>
              <a:t>0</a:t>
            </a:r>
            <a:r>
              <a:rPr lang="zh-TW" altLang="zh-TW" sz="2800" dirty="0" smtClean="0">
                <a:latin typeface="Times New Roman" panose="02020603050405020304" pitchFamily="18" charset="0"/>
                <a:cs typeface="Times New Roman" panose="02020603050405020304" pitchFamily="18" charset="0"/>
              </a:rPr>
              <a:t>分</a:t>
            </a:r>
            <a:r>
              <a:rPr lang="zh-TW" altLang="en-US" sz="2800" dirty="0" smtClean="0">
                <a:latin typeface="Times New Roman" panose="02020603050405020304" pitchFamily="18" charset="0"/>
                <a:cs typeface="Times New Roman" panose="02020603050405020304" pitchFamily="18" charset="0"/>
              </a:rPr>
              <a:t>計</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marL="514350" indent="-514350" eaLnBrk="1" hangingPunct="1">
              <a:buFont typeface="Calibri" panose="020F0502020204030204" pitchFamily="34" charset="0"/>
              <a:buAutoNum type="arabicPeriod"/>
              <a:defRPr/>
            </a:pPr>
            <a:r>
              <a:rPr lang="zh-TW" altLang="en-US" sz="2800" dirty="0" smtClean="0">
                <a:latin typeface="Times New Roman" panose="02020603050405020304" pitchFamily="18" charset="0"/>
                <a:cs typeface="Times New Roman" panose="02020603050405020304" pitchFamily="18" charset="0"/>
              </a:rPr>
              <a:t>使用</a:t>
            </a:r>
            <a:r>
              <a:rPr lang="zh-TW" altLang="en-US" sz="2800" dirty="0" smtClean="0">
                <a:solidFill>
                  <a:srgbClr val="FF0000"/>
                </a:solidFill>
                <a:latin typeface="Times New Roman" panose="02020603050405020304" pitchFamily="18" charset="0"/>
                <a:cs typeface="Times New Roman" panose="02020603050405020304" pitchFamily="18" charset="0"/>
              </a:rPr>
              <a:t>黑色墨水</a:t>
            </a:r>
            <a:r>
              <a:rPr lang="zh-TW" altLang="en-US" sz="2800" dirty="0" smtClean="0">
                <a:latin typeface="Times New Roman" panose="02020603050405020304" pitchFamily="18" charset="0"/>
                <a:cs typeface="Times New Roman" panose="02020603050405020304" pitchFamily="18" charset="0"/>
              </a:rPr>
              <a:t>的筆書寫，</a:t>
            </a:r>
            <a:r>
              <a:rPr lang="zh-TW" altLang="en-US" sz="2800" dirty="0" smtClean="0">
                <a:solidFill>
                  <a:srgbClr val="FF0000"/>
                </a:solidFill>
                <a:latin typeface="標楷體" panose="03000509000000000000" pitchFamily="65" charset="-120"/>
              </a:rPr>
              <a:t>在規定的作答區內書寫</a:t>
            </a:r>
            <a:endParaRPr lang="en-US" altLang="zh-TW" sz="3000" dirty="0" smtClean="0">
              <a:latin typeface="標楷體" panose="03000509000000000000" pitchFamily="65" charset="-120"/>
            </a:endParaRPr>
          </a:p>
          <a:p>
            <a:pPr marL="914400" lvl="1" indent="-514350" eaLnBrk="1" hangingPunct="1">
              <a:buFont typeface="Arial" pitchFamily="34" charset="0"/>
              <a:buChar char="•"/>
              <a:defRPr/>
            </a:pPr>
            <a:r>
              <a:rPr lang="zh-TW" altLang="en-US" sz="2600" dirty="0" smtClean="0">
                <a:latin typeface="標楷體" panose="03000509000000000000" pitchFamily="65" charset="-120"/>
              </a:rPr>
              <a:t>學生作答超出作答區，</a:t>
            </a:r>
            <a:r>
              <a:rPr lang="zh-TW" altLang="en-US" sz="2600" dirty="0" smtClean="0">
                <a:solidFill>
                  <a:srgbClr val="FF0000"/>
                </a:solidFill>
                <a:latin typeface="標楷體" panose="03000509000000000000" pitchFamily="65" charset="-120"/>
              </a:rPr>
              <a:t>僅以作答區內之內容進行評分</a:t>
            </a:r>
            <a:endParaRPr lang="en-US" altLang="zh-TW" sz="2600" dirty="0" smtClean="0"/>
          </a:p>
          <a:p>
            <a:pPr marL="914400" lvl="1" indent="-514350" eaLnBrk="1" hangingPunct="1">
              <a:buFont typeface="Arial" pitchFamily="34" charset="0"/>
              <a:buChar char="•"/>
              <a:defRPr/>
            </a:pPr>
            <a:r>
              <a:rPr lang="zh-TW" altLang="en-US" sz="2600" dirty="0" smtClean="0">
                <a:latin typeface="標楷體" panose="03000509000000000000" pitchFamily="65" charset="-120"/>
              </a:rPr>
              <a:t>學生</a:t>
            </a:r>
            <a:r>
              <a:rPr lang="zh-TW" altLang="en-US" sz="2600" dirty="0">
                <a:latin typeface="標楷體" panose="03000509000000000000" pitchFamily="65" charset="-120"/>
              </a:rPr>
              <a:t>可先行</a:t>
            </a:r>
            <a:r>
              <a:rPr lang="zh-TW" altLang="en-US" sz="2600" dirty="0">
                <a:solidFill>
                  <a:srgbClr val="FF0000"/>
                </a:solidFill>
                <a:latin typeface="標楷體" panose="03000509000000000000" pitchFamily="65" charset="-120"/>
              </a:rPr>
              <a:t>規劃作答方式</a:t>
            </a:r>
            <a:r>
              <a:rPr lang="zh-TW" altLang="en-US" sz="2600" dirty="0">
                <a:latin typeface="標楷體" panose="03000509000000000000" pitchFamily="65" charset="-120"/>
              </a:rPr>
              <a:t>避免超出作答</a:t>
            </a:r>
            <a:r>
              <a:rPr lang="zh-TW" altLang="en-US" sz="2600" dirty="0" smtClean="0">
                <a:latin typeface="標楷體" panose="03000509000000000000" pitchFamily="65" charset="-120"/>
              </a:rPr>
              <a:t>區</a:t>
            </a:r>
            <a:endParaRPr lang="en-US" altLang="zh-TW" sz="2600" dirty="0">
              <a:latin typeface="標楷體" panose="03000509000000000000" pitchFamily="65"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7347" name="內容版面配置區 2"/>
          <p:cNvSpPr>
            <a:spLocks noGrp="1"/>
          </p:cNvSpPr>
          <p:nvPr>
            <p:ph idx="1"/>
          </p:nvPr>
        </p:nvSpPr>
        <p:spPr>
          <a:xfrm>
            <a:off x="468313" y="1268413"/>
            <a:ext cx="8280400" cy="4781550"/>
          </a:xfrm>
        </p:spPr>
        <p:txBody>
          <a:bodyPr/>
          <a:lstStyle/>
          <a:p>
            <a:pPr marL="514350" indent="-514350" algn="just" eaLnBrk="1">
              <a:buFontTx/>
              <a:buAutoNum type="arabicPeriod" startAt="3"/>
            </a:pPr>
            <a:r>
              <a:rPr lang="zh-TW" altLang="en-US" sz="3000" dirty="0" smtClean="0">
                <a:latin typeface="Times New Roman" pitchFamily="18" charset="0"/>
              </a:rPr>
              <a:t>若作答時</a:t>
            </a:r>
            <a:r>
              <a:rPr lang="zh-TW" altLang="en-US" sz="3000" dirty="0" smtClean="0">
                <a:solidFill>
                  <a:srgbClr val="FF0000"/>
                </a:solidFill>
                <a:latin typeface="Times New Roman" pitchFamily="18" charset="0"/>
              </a:rPr>
              <a:t>自行在試題圖形上標示的記號</a:t>
            </a:r>
            <a:r>
              <a:rPr lang="zh-TW" altLang="en-US" sz="3000" dirty="0" smtClean="0">
                <a:latin typeface="Times New Roman" pitchFamily="18" charset="0"/>
              </a:rPr>
              <a:t>，在作答時需要用到，則</a:t>
            </a:r>
            <a:r>
              <a:rPr lang="zh-TW" altLang="en-US" sz="3000" dirty="0" smtClean="0">
                <a:solidFill>
                  <a:srgbClr val="FF0000"/>
                </a:solidFill>
                <a:latin typeface="Times New Roman" pitchFamily="18" charset="0"/>
              </a:rPr>
              <a:t>需將題目圖形畫在作答區內</a:t>
            </a:r>
            <a:r>
              <a:rPr lang="zh-TW" altLang="en-US" sz="3000" dirty="0" smtClean="0">
                <a:latin typeface="Times New Roman" pitchFamily="18" charset="0"/>
              </a:rPr>
              <a:t>，以利閱卷委員進行評分。</a:t>
            </a:r>
            <a:endParaRPr lang="en-US" altLang="zh-TW" sz="3000" dirty="0" smtClean="0">
              <a:latin typeface="Times New Roman" pitchFamily="18" charset="0"/>
            </a:endParaRPr>
          </a:p>
          <a:p>
            <a:pPr marL="514350" indent="-514350" algn="just" eaLnBrk="1">
              <a:buFontTx/>
              <a:buAutoNum type="arabicPeriod" startAt="4"/>
            </a:pPr>
            <a:r>
              <a:rPr lang="zh-TW" altLang="en-US" sz="3000" dirty="0" smtClean="0">
                <a:solidFill>
                  <a:srgbClr val="FF0000"/>
                </a:solidFill>
                <a:latin typeface="Times New Roman" pitchFamily="18" charset="0"/>
              </a:rPr>
              <a:t>違規卷</a:t>
            </a:r>
            <a:r>
              <a:rPr lang="zh-TW" altLang="en-US" sz="3000" dirty="0" smtClean="0">
                <a:latin typeface="Times New Roman" pitchFamily="18" charset="0"/>
              </a:rPr>
              <a:t>包含學生洩漏私人身份（如：姓名、准考證號）、劃記與題目無關的文字、圖形或符號，</a:t>
            </a:r>
            <a:r>
              <a:rPr lang="zh-TW" altLang="en-US" sz="3000" b="1" u="sng" dirty="0" smtClean="0">
                <a:solidFill>
                  <a:srgbClr val="FF0000"/>
                </a:solidFill>
                <a:latin typeface="Times New Roman" pitchFamily="18" charset="0"/>
              </a:rPr>
              <a:t>該科</a:t>
            </a:r>
            <a:r>
              <a:rPr lang="zh-TW" altLang="en-US" sz="3000" dirty="0" smtClean="0">
                <a:solidFill>
                  <a:srgbClr val="FF0000"/>
                </a:solidFill>
                <a:latin typeface="Times New Roman" pitchFamily="18" charset="0"/>
              </a:rPr>
              <a:t>則不計列等級</a:t>
            </a:r>
            <a:r>
              <a:rPr lang="zh-TW" altLang="en-US" sz="3000" dirty="0" smtClean="0">
                <a:latin typeface="Times New Roman" pitchFamily="18" charset="0"/>
              </a:rPr>
              <a:t>。</a:t>
            </a:r>
            <a:endParaRPr lang="en-US" altLang="zh-TW" sz="3000" dirty="0" smtClean="0">
              <a:latin typeface="Times New Roman" pitchFamily="18" charset="0"/>
            </a:endParaRPr>
          </a:p>
          <a:p>
            <a:pPr marL="514350" indent="-514350">
              <a:buFontTx/>
              <a:buAutoNum type="arabicPeriod" startAt="4"/>
            </a:pPr>
            <a:endParaRPr lang="en-US" altLang="zh-TW" dirty="0" smtClean="0">
              <a:latin typeface="標楷體" pitchFamily="65" charset="-120"/>
            </a:endParaRPr>
          </a:p>
          <a:p>
            <a:pPr marL="514350" indent="-514350"/>
            <a:endParaRPr lang="zh-TW"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zh-TW" altLang="en-US" smtClean="0"/>
              <a:t>教育會考何時考</a:t>
            </a:r>
          </a:p>
        </p:txBody>
      </p:sp>
      <p:graphicFrame>
        <p:nvGraphicFramePr>
          <p:cNvPr id="5" name="內容版面配置區 4"/>
          <p:cNvGraphicFramePr>
            <a:graphicFrameLocks noGrp="1"/>
          </p:cNvGraphicFramePr>
          <p:nvPr>
            <p:ph idx="1"/>
          </p:nvPr>
        </p:nvGraphicFramePr>
        <p:xfrm>
          <a:off x="468313" y="1268413"/>
          <a:ext cx="8280400" cy="5197477"/>
        </p:xfrm>
        <a:graphic>
          <a:graphicData uri="http://schemas.openxmlformats.org/drawingml/2006/table">
            <a:tbl>
              <a:tblPr/>
              <a:tblGrid>
                <a:gridCol w="2070100"/>
                <a:gridCol w="2070100"/>
                <a:gridCol w="2070100"/>
                <a:gridCol w="2070100"/>
              </a:tblGrid>
              <a:tr h="457211">
                <a:tc gridSpan="2">
                  <a:txBody>
                    <a:bodyPr/>
                    <a:lstStyle/>
                    <a:p>
                      <a:pPr algn="ctr">
                        <a:lnSpc>
                          <a:spcPct val="125000"/>
                        </a:lnSpc>
                      </a:pPr>
                      <a:r>
                        <a:rPr lang="en-US" altLang="zh-TW" sz="2400" b="1" kern="100" dirty="0" smtClean="0">
                          <a:solidFill>
                            <a:srgbClr val="000000"/>
                          </a:solidFill>
                          <a:latin typeface="Calibri"/>
                          <a:ea typeface="標楷體"/>
                          <a:cs typeface="Times New Roman"/>
                        </a:rPr>
                        <a:t>106</a:t>
                      </a:r>
                      <a:r>
                        <a:rPr lang="zh-TW" altLang="en-US" sz="2400" b="1" kern="100" dirty="0" smtClean="0">
                          <a:solidFill>
                            <a:srgbClr val="000000"/>
                          </a:solidFill>
                          <a:latin typeface="Calibri"/>
                          <a:ea typeface="標楷體"/>
                          <a:cs typeface="Times New Roman"/>
                        </a:rPr>
                        <a:t>年</a:t>
                      </a:r>
                      <a:r>
                        <a:rPr lang="en-US" sz="2400" b="1" kern="100" dirty="0" smtClean="0">
                          <a:solidFill>
                            <a:srgbClr val="000000"/>
                          </a:solidFill>
                          <a:latin typeface="Calibri"/>
                          <a:ea typeface="標楷體"/>
                          <a:cs typeface="Times New Roman"/>
                        </a:rPr>
                        <a:t>5</a:t>
                      </a:r>
                      <a:r>
                        <a:rPr lang="zh-TW" sz="2400" b="1" kern="100" dirty="0" smtClean="0">
                          <a:solidFill>
                            <a:srgbClr val="000000"/>
                          </a:solidFill>
                          <a:latin typeface="Calibri"/>
                          <a:ea typeface="標楷體"/>
                          <a:cs typeface="Times New Roman"/>
                        </a:rPr>
                        <a:t>月</a:t>
                      </a:r>
                      <a:r>
                        <a:rPr lang="en-US" sz="2400" b="1" kern="100" dirty="0" smtClean="0">
                          <a:solidFill>
                            <a:srgbClr val="000000"/>
                          </a:solidFill>
                          <a:latin typeface="Calibri"/>
                          <a:ea typeface="標楷體"/>
                          <a:cs typeface="Times New Roman"/>
                        </a:rPr>
                        <a:t>20</a:t>
                      </a:r>
                      <a:r>
                        <a:rPr lang="zh-TW" sz="2400" b="1" kern="100" dirty="0" smtClean="0">
                          <a:solidFill>
                            <a:srgbClr val="000000"/>
                          </a:solidFill>
                          <a:latin typeface="Calibri"/>
                          <a:ea typeface="標楷體"/>
                          <a:cs typeface="Times New Roman"/>
                        </a:rPr>
                        <a:t>日</a:t>
                      </a:r>
                      <a:r>
                        <a:rPr lang="zh-TW" sz="2400" b="1" kern="100" dirty="0">
                          <a:solidFill>
                            <a:srgbClr val="000000"/>
                          </a:solidFill>
                          <a:latin typeface="Calibri"/>
                          <a:ea typeface="標楷體"/>
                          <a:cs typeface="Times New Roman"/>
                        </a:rPr>
                        <a:t>（六）</a:t>
                      </a:r>
                      <a:endParaRPr lang="zh-TW" sz="24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smtClean="0">
                          <a:solidFill>
                            <a:srgbClr val="000000"/>
                          </a:solidFill>
                          <a:latin typeface="Calibri"/>
                          <a:ea typeface="標楷體"/>
                          <a:cs typeface="Times New Roman"/>
                        </a:rPr>
                        <a:t>106</a:t>
                      </a:r>
                      <a:r>
                        <a:rPr lang="zh-TW" altLang="en-US" sz="2400" b="1" kern="100" dirty="0" smtClean="0">
                          <a:solidFill>
                            <a:srgbClr val="000000"/>
                          </a:solidFill>
                          <a:latin typeface="Calibri"/>
                          <a:ea typeface="標楷體"/>
                          <a:cs typeface="Times New Roman"/>
                        </a:rPr>
                        <a:t>年</a:t>
                      </a:r>
                      <a:r>
                        <a:rPr lang="en-US" sz="2400" b="1" kern="100" dirty="0" smtClean="0">
                          <a:solidFill>
                            <a:srgbClr val="000000"/>
                          </a:solidFill>
                          <a:latin typeface="Calibri"/>
                          <a:ea typeface="標楷體"/>
                          <a:cs typeface="Times New Roman"/>
                        </a:rPr>
                        <a:t>5</a:t>
                      </a:r>
                      <a:r>
                        <a:rPr lang="zh-TW" sz="2400" b="1" kern="100" dirty="0" smtClean="0">
                          <a:solidFill>
                            <a:srgbClr val="000000"/>
                          </a:solidFill>
                          <a:latin typeface="Calibri"/>
                          <a:ea typeface="標楷體"/>
                          <a:cs typeface="Times New Roman"/>
                        </a:rPr>
                        <a:t>月</a:t>
                      </a:r>
                      <a:r>
                        <a:rPr lang="en-US" altLang="zh-TW" sz="2400" b="1" kern="100" dirty="0" smtClean="0">
                          <a:solidFill>
                            <a:srgbClr val="000000"/>
                          </a:solidFill>
                          <a:latin typeface="Calibri"/>
                          <a:ea typeface="標楷體"/>
                          <a:cs typeface="Times New Roman"/>
                        </a:rPr>
                        <a:t>21</a:t>
                      </a:r>
                      <a:r>
                        <a:rPr lang="zh-TW" sz="2400" b="1" kern="100" dirty="0" smtClean="0">
                          <a:solidFill>
                            <a:srgbClr val="000000"/>
                          </a:solidFill>
                          <a:latin typeface="Calibri"/>
                          <a:ea typeface="標楷體"/>
                          <a:cs typeface="Times New Roman"/>
                        </a:rPr>
                        <a:t>日</a:t>
                      </a:r>
                      <a:r>
                        <a:rPr lang="zh-TW" sz="2400" b="1" kern="100" dirty="0">
                          <a:solidFill>
                            <a:srgbClr val="000000"/>
                          </a:solidFill>
                          <a:latin typeface="Calibri"/>
                          <a:ea typeface="標楷體"/>
                          <a:cs typeface="Times New Roman"/>
                        </a:rPr>
                        <a:t>（日）</a:t>
                      </a:r>
                      <a:endParaRPr lang="zh-TW" sz="24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08:20-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08:30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08:20-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08:30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57211">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08:30-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09:40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Calibri"/>
                          <a:ea typeface="標楷體"/>
                          <a:cs typeface="Times New Roman"/>
                        </a:rPr>
                        <a:t>社</a:t>
                      </a:r>
                      <a:r>
                        <a:rPr lang="en-US" sz="2400" b="1" kern="100" dirty="0">
                          <a:solidFill>
                            <a:srgbClr val="000000"/>
                          </a:solidFill>
                          <a:latin typeface="Calibri"/>
                          <a:ea typeface="標楷體"/>
                          <a:cs typeface="Times New Roman"/>
                        </a:rPr>
                        <a:t>    </a:t>
                      </a:r>
                      <a:r>
                        <a:rPr lang="zh-TW" sz="2400" b="1" kern="100" dirty="0" smtClean="0">
                          <a:solidFill>
                            <a:srgbClr val="000000"/>
                          </a:solidFill>
                          <a:latin typeface="Calibri"/>
                          <a:ea typeface="標楷體"/>
                          <a:cs typeface="Times New Roman"/>
                        </a:rPr>
                        <a:t>會</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08:30-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09:40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Calibri"/>
                          <a:ea typeface="標楷體"/>
                          <a:cs typeface="Times New Roman"/>
                        </a:rPr>
                        <a:t>自</a:t>
                      </a:r>
                      <a:r>
                        <a:rPr lang="en-US" sz="2400" b="1" kern="100" dirty="0">
                          <a:solidFill>
                            <a:srgbClr val="000000"/>
                          </a:solidFill>
                          <a:latin typeface="Calibri"/>
                          <a:ea typeface="標楷體"/>
                          <a:cs typeface="Times New Roman"/>
                        </a:rPr>
                        <a:t>    </a:t>
                      </a:r>
                      <a:r>
                        <a:rPr lang="zh-TW" sz="2400" b="1" kern="100" dirty="0" smtClean="0">
                          <a:solidFill>
                            <a:srgbClr val="000000"/>
                          </a:solidFill>
                          <a:latin typeface="Calibri"/>
                          <a:ea typeface="標楷體"/>
                          <a:cs typeface="Times New Roman"/>
                        </a:rPr>
                        <a:t>然</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11482">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09:40-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10:20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09:40-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10:20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10:20-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10:20-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10:30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11">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10:30-</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11:50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Calibri"/>
                          <a:ea typeface="標楷體"/>
                          <a:cs typeface="Times New Roman"/>
                        </a:rPr>
                        <a:t>數</a:t>
                      </a:r>
                      <a:r>
                        <a:rPr lang="en-US" sz="2400" b="1" kern="100" dirty="0">
                          <a:solidFill>
                            <a:srgbClr val="000000"/>
                          </a:solidFill>
                          <a:latin typeface="Calibri"/>
                          <a:ea typeface="標楷體"/>
                          <a:cs typeface="Times New Roman"/>
                        </a:rPr>
                        <a:t>    </a:t>
                      </a:r>
                      <a:r>
                        <a:rPr lang="zh-TW" sz="2400" b="1" kern="100" dirty="0" smtClean="0">
                          <a:solidFill>
                            <a:srgbClr val="000000"/>
                          </a:solidFill>
                          <a:latin typeface="Calibri"/>
                          <a:ea typeface="標楷體"/>
                          <a:cs typeface="Times New Roman"/>
                        </a:rPr>
                        <a:t>學</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10:30-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11:30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Calibri"/>
                          <a:ea typeface="標楷體"/>
                          <a:cs typeface="Times New Roman"/>
                        </a:rPr>
                        <a:t>英語（閱讀</a:t>
                      </a:r>
                      <a:r>
                        <a:rPr lang="zh-TW" sz="2400" b="1" kern="100" dirty="0" smtClean="0">
                          <a:solidFill>
                            <a:srgbClr val="000000"/>
                          </a:solidFill>
                          <a:latin typeface="Calibri"/>
                          <a:ea typeface="標楷體"/>
                          <a:cs typeface="Times New Roman"/>
                        </a:rPr>
                        <a:t>）</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11482">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11:50-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13:40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Calibri"/>
                          <a:ea typeface="標楷體"/>
                          <a:cs typeface="Times New Roman"/>
                        </a:rPr>
                        <a:t>午休</a:t>
                      </a:r>
                      <a:r>
                        <a:rPr lang="en-US" sz="2000" kern="100" dirty="0">
                          <a:solidFill>
                            <a:srgbClr val="000000"/>
                          </a:solidFill>
                          <a:latin typeface="Calibri"/>
                          <a:ea typeface="新細明體"/>
                          <a:cs typeface="Times New Roman"/>
                        </a:rPr>
                        <a:t> </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11:30-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12:00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smtClean="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13:40-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13:50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12:00-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12:05</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57211">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13:50-</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15:00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Calibri"/>
                          <a:ea typeface="標楷體"/>
                          <a:cs typeface="Times New Roman"/>
                        </a:rPr>
                        <a:t>國</a:t>
                      </a:r>
                      <a:r>
                        <a:rPr lang="en-US" sz="2400" b="1" kern="100" dirty="0">
                          <a:solidFill>
                            <a:srgbClr val="000000"/>
                          </a:solidFill>
                          <a:latin typeface="Calibri"/>
                          <a:ea typeface="標楷體"/>
                          <a:cs typeface="Times New Roman"/>
                        </a:rPr>
                        <a:t>    </a:t>
                      </a:r>
                      <a:r>
                        <a:rPr lang="zh-TW" sz="2400" b="1" kern="100" dirty="0" smtClean="0">
                          <a:solidFill>
                            <a:srgbClr val="000000"/>
                          </a:solidFill>
                          <a:latin typeface="Calibri"/>
                          <a:ea typeface="標楷體"/>
                          <a:cs typeface="Times New Roman"/>
                        </a:rPr>
                        <a:t>文</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25000"/>
                        </a:lnSpc>
                      </a:pP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12:05-</a:t>
                      </a:r>
                      <a:r>
                        <a:rPr lang="en-US" sz="2000" b="1" kern="100">
                          <a:solidFill>
                            <a:srgbClr val="000000"/>
                          </a:solidFill>
                          <a:latin typeface="標楷體"/>
                          <a:ea typeface="標楷體"/>
                          <a:cs typeface="Times New Roman"/>
                          <a:sym typeface="Wingdings"/>
                        </a:rPr>
                        <a:t></a:t>
                      </a:r>
                      <a:r>
                        <a:rPr lang="en-US" sz="2000" b="1" kern="100">
                          <a:solidFill>
                            <a:srgbClr val="000000"/>
                          </a:solidFill>
                          <a:latin typeface="Calibri"/>
                          <a:ea typeface="標楷體"/>
                          <a:cs typeface="Times New Roman"/>
                        </a:rPr>
                        <a:t>12:30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Calibri"/>
                          <a:ea typeface="標楷體"/>
                          <a:cs typeface="Times New Roman"/>
                        </a:rPr>
                        <a:t>英語（聽力</a:t>
                      </a:r>
                      <a:r>
                        <a:rPr lang="zh-TW" sz="2400" b="1" kern="100" dirty="0" smtClean="0">
                          <a:solidFill>
                            <a:srgbClr val="000000"/>
                          </a:solidFill>
                          <a:latin typeface="Calibri"/>
                          <a:ea typeface="標楷體"/>
                          <a:cs typeface="Times New Roman"/>
                        </a:rPr>
                        <a:t>）</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442530">
                <a:tc>
                  <a:txBody>
                    <a:bodyPr/>
                    <a:lstStyle/>
                    <a:p>
                      <a:pPr algn="ctr">
                        <a:lnSpc>
                          <a:spcPct val="125000"/>
                        </a:lnSpc>
                      </a:pP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15:00-</a:t>
                      </a:r>
                      <a:r>
                        <a:rPr lang="zh-TW" sz="2000" kern="100">
                          <a:solidFill>
                            <a:srgbClr val="000000"/>
                          </a:solidFill>
                          <a:latin typeface="Calibri"/>
                          <a:ea typeface="標楷體"/>
                          <a:cs typeface="Times New Roman"/>
                        </a:rPr>
                        <a:t>　</a:t>
                      </a:r>
                      <a:r>
                        <a:rPr lang="en-US" sz="2000" kern="100">
                          <a:solidFill>
                            <a:srgbClr val="000000"/>
                          </a:solidFill>
                          <a:latin typeface="Calibri"/>
                          <a:ea typeface="標楷體"/>
                          <a:cs typeface="Times New Roman"/>
                        </a:rPr>
                        <a:t>15:40</a:t>
                      </a:r>
                      <a:endParaRPr lang="zh-TW" sz="2000" kern="10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Calibri"/>
                          <a:ea typeface="標楷體"/>
                          <a:cs typeface="Times New Roman"/>
                        </a:rPr>
                        <a:t>休息</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25000"/>
                        </a:lnSpc>
                      </a:pP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r>
              <a:tr h="411482">
                <a:tc>
                  <a:txBody>
                    <a:bodyPr/>
                    <a:lstStyle/>
                    <a:p>
                      <a:pPr algn="ctr">
                        <a:lnSpc>
                          <a:spcPct val="125000"/>
                        </a:lnSpc>
                      </a:pPr>
                      <a:r>
                        <a:rPr lang="en-US" sz="2000" kern="100" dirty="0">
                          <a:solidFill>
                            <a:srgbClr val="000000"/>
                          </a:solidFill>
                          <a:latin typeface="標楷體"/>
                          <a:ea typeface="標楷體"/>
                          <a:cs typeface="Times New Roman"/>
                          <a:sym typeface="Wingdings"/>
                        </a:rPr>
                        <a:t></a:t>
                      </a:r>
                      <a:r>
                        <a:rPr lang="en-US" sz="2000" kern="100" dirty="0">
                          <a:solidFill>
                            <a:srgbClr val="000000"/>
                          </a:solidFill>
                          <a:latin typeface="Calibri"/>
                          <a:ea typeface="標楷體"/>
                          <a:cs typeface="Times New Roman"/>
                        </a:rPr>
                        <a:t>15:40-</a:t>
                      </a:r>
                      <a:r>
                        <a:rPr lang="zh-TW" sz="2000" kern="100" dirty="0">
                          <a:solidFill>
                            <a:srgbClr val="000000"/>
                          </a:solidFill>
                          <a:latin typeface="Calibri"/>
                          <a:ea typeface="標楷體"/>
                          <a:cs typeface="Times New Roman"/>
                        </a:rPr>
                        <a:t>　</a:t>
                      </a:r>
                      <a:r>
                        <a:rPr lang="en-US" sz="2000" kern="100" dirty="0">
                          <a:solidFill>
                            <a:srgbClr val="000000"/>
                          </a:solidFill>
                          <a:latin typeface="Calibri"/>
                          <a:ea typeface="標楷體"/>
                          <a:cs typeface="Times New Roman"/>
                        </a:rPr>
                        <a:t>15:50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Calibri"/>
                          <a:ea typeface="標楷體"/>
                          <a:cs typeface="Times New Roman"/>
                        </a:rPr>
                        <a:t>考試</a:t>
                      </a:r>
                      <a:r>
                        <a:rPr lang="zh-TW" sz="2000" kern="100" dirty="0" smtClean="0">
                          <a:solidFill>
                            <a:srgbClr val="000000"/>
                          </a:solidFill>
                          <a:latin typeface="Calibri"/>
                          <a:ea typeface="標楷體"/>
                          <a:cs typeface="Times New Roman"/>
                        </a:rPr>
                        <a:t>說明</a:t>
                      </a:r>
                      <a:endParaRPr lang="zh-TW" sz="20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a:noFill/>
                    </a:lnB>
                  </a:tcPr>
                </a:tc>
              </a:tr>
              <a:tr h="457211">
                <a:tc>
                  <a:txBody>
                    <a:bodyPr/>
                    <a:lstStyle/>
                    <a:p>
                      <a:pPr algn="ctr">
                        <a:lnSpc>
                          <a:spcPct val="125000"/>
                        </a:lnSpc>
                      </a:pP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15:50-</a:t>
                      </a:r>
                      <a:r>
                        <a:rPr lang="en-US" sz="2000" b="1" kern="100" dirty="0">
                          <a:solidFill>
                            <a:srgbClr val="000000"/>
                          </a:solidFill>
                          <a:latin typeface="標楷體"/>
                          <a:ea typeface="標楷體"/>
                          <a:cs typeface="Times New Roman"/>
                          <a:sym typeface="Wingdings"/>
                        </a:rPr>
                        <a:t></a:t>
                      </a:r>
                      <a:r>
                        <a:rPr lang="en-US" sz="2000" b="1" kern="100" dirty="0">
                          <a:solidFill>
                            <a:srgbClr val="000000"/>
                          </a:solidFill>
                          <a:latin typeface="Calibri"/>
                          <a:ea typeface="標楷體"/>
                          <a:cs typeface="Times New Roman"/>
                        </a:rPr>
                        <a:t>16:40</a:t>
                      </a:r>
                      <a:endParaRPr lang="zh-TW" sz="2000" kern="100" dirty="0">
                        <a:latin typeface="Calibri"/>
                        <a:ea typeface="新細明體"/>
                        <a:cs typeface="Times New Roman"/>
                      </a:endParaRPr>
                    </a:p>
                  </a:txBody>
                  <a:tcPr marL="17779" marR="1777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Calibri"/>
                          <a:ea typeface="標楷體"/>
                          <a:cs typeface="Times New Roman"/>
                        </a:rPr>
                        <a:t>寫作</a:t>
                      </a:r>
                      <a:r>
                        <a:rPr lang="zh-TW" sz="2400" b="1" kern="100" dirty="0" smtClean="0">
                          <a:solidFill>
                            <a:srgbClr val="000000"/>
                          </a:solidFill>
                          <a:latin typeface="Calibri"/>
                          <a:ea typeface="標楷體"/>
                          <a:cs typeface="Times New Roman"/>
                        </a:rPr>
                        <a:t>測驗</a:t>
                      </a:r>
                      <a:endParaRPr lang="zh-TW" sz="2400" kern="100" dirty="0">
                        <a:latin typeface="Calibri"/>
                        <a:ea typeface="新細明體"/>
                        <a:cs typeface="Times New Roman"/>
                      </a:endParaRPr>
                    </a:p>
                  </a:txBody>
                  <a:tcPr marL="17779" marR="1777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25000"/>
                        </a:lnSpc>
                      </a:pPr>
                      <a:endParaRPr lang="en-US" sz="2000" kern="100">
                        <a:solidFill>
                          <a:srgbClr val="000000"/>
                        </a:solidFill>
                        <a:latin typeface="Calibri"/>
                        <a:ea typeface="標楷體"/>
                        <a:cs typeface="Times New Roman"/>
                      </a:endParaRPr>
                    </a:p>
                  </a:txBody>
                  <a:tcPr marL="17779" marR="17779"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25000"/>
                        </a:lnSpc>
                      </a:pPr>
                      <a:endParaRPr lang="en-US" sz="2000" kern="100" dirty="0">
                        <a:solidFill>
                          <a:srgbClr val="000000"/>
                        </a:solidFill>
                        <a:latin typeface="Calibri"/>
                        <a:ea typeface="標楷體"/>
                        <a:cs typeface="Times New Roman"/>
                      </a:endParaRPr>
                    </a:p>
                  </a:txBody>
                  <a:tcPr marL="17779" marR="17779"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61706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r>
              <a:rPr lang="zh-TW" altLang="en-US" smtClean="0">
                <a:latin typeface="微軟正黑體" pitchFamily="34" charset="-120"/>
              </a:rPr>
              <a:t>超出作答區</a:t>
            </a:r>
          </a:p>
        </p:txBody>
      </p:sp>
      <p:sp>
        <p:nvSpPr>
          <p:cNvPr id="58371"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8372" name="圖片 1"/>
          <p:cNvPicPr>
            <a:picLocks noChangeAspect="1"/>
          </p:cNvPicPr>
          <p:nvPr/>
        </p:nvPicPr>
        <p:blipFill>
          <a:blip r:embed="rId2" cstate="print"/>
          <a:srcRect/>
          <a:stretch>
            <a:fillRect/>
          </a:stretch>
        </p:blipFill>
        <p:spPr bwMode="auto">
          <a:xfrm>
            <a:off x="323850" y="1304925"/>
            <a:ext cx="4879975"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smtClean="0">
                <a:latin typeface="微軟正黑體" pitchFamily="34" charset="-120"/>
              </a:rPr>
              <a:t>超出作答區</a:t>
            </a:r>
          </a:p>
        </p:txBody>
      </p:sp>
      <p:sp>
        <p:nvSpPr>
          <p:cNvPr id="59395"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9396" name="圖片 2"/>
          <p:cNvPicPr>
            <a:picLocks noChangeAspect="1"/>
          </p:cNvPicPr>
          <p:nvPr/>
        </p:nvPicPr>
        <p:blipFill>
          <a:blip r:embed="rId2" cstate="print"/>
          <a:srcRect/>
          <a:stretch>
            <a:fillRect/>
          </a:stretch>
        </p:blipFill>
        <p:spPr bwMode="auto">
          <a:xfrm>
            <a:off x="344488" y="1392238"/>
            <a:ext cx="4926012"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zh-TW" altLang="en-US" smtClean="0">
                <a:latin typeface="微軟正黑體" pitchFamily="34" charset="-120"/>
              </a:rPr>
              <a:t>規劃作答區</a:t>
            </a:r>
          </a:p>
        </p:txBody>
      </p:sp>
      <p:sp>
        <p:nvSpPr>
          <p:cNvPr id="60419" name="內容版面配置區 2"/>
          <p:cNvSpPr>
            <a:spLocks noGrp="1"/>
          </p:cNvSpPr>
          <p:nvPr>
            <p:ph idx="1"/>
          </p:nvPr>
        </p:nvSpPr>
        <p:spPr>
          <a:xfrm>
            <a:off x="5292725" y="1412875"/>
            <a:ext cx="3394075" cy="4781550"/>
          </a:xfrm>
        </p:spPr>
        <p:txBody>
          <a:bodyPr/>
          <a:lstStyle/>
          <a:p>
            <a:r>
              <a:rPr lang="zh-TW" altLang="en-US" smtClean="0"/>
              <a:t>學生標示作答順序，並將作答區區分為左右兩部分作答。</a:t>
            </a:r>
          </a:p>
        </p:txBody>
      </p:sp>
      <p:pic>
        <p:nvPicPr>
          <p:cNvPr id="60420" name="圖片 1"/>
          <p:cNvPicPr>
            <a:picLocks noChangeAspect="1"/>
          </p:cNvPicPr>
          <p:nvPr/>
        </p:nvPicPr>
        <p:blipFill>
          <a:blip r:embed="rId2" cstate="print"/>
          <a:srcRect/>
          <a:stretch>
            <a:fillRect/>
          </a:stretch>
        </p:blipFill>
        <p:spPr bwMode="auto">
          <a:xfrm>
            <a:off x="179388" y="1403350"/>
            <a:ext cx="4981575" cy="510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zh-TW" altLang="en-US" dirty="0" smtClean="0">
                <a:latin typeface="微軟正黑體" pitchFamily="34" charset="-120"/>
              </a:rPr>
              <a:t>規劃作答區</a:t>
            </a:r>
          </a:p>
        </p:txBody>
      </p:sp>
      <p:sp>
        <p:nvSpPr>
          <p:cNvPr id="61443" name="內容版面配置區 2"/>
          <p:cNvSpPr>
            <a:spLocks noGrp="1"/>
          </p:cNvSpPr>
          <p:nvPr>
            <p:ph idx="1"/>
          </p:nvPr>
        </p:nvSpPr>
        <p:spPr>
          <a:xfrm>
            <a:off x="5292725" y="1412875"/>
            <a:ext cx="3178175" cy="4781550"/>
          </a:xfrm>
        </p:spPr>
        <p:txBody>
          <a:bodyPr/>
          <a:lstStyle/>
          <a:p>
            <a:r>
              <a:rPr lang="zh-TW" altLang="en-US" smtClean="0"/>
              <a:t>作答時區分為左右兩部分，避免超出作答區範圍。</a:t>
            </a:r>
          </a:p>
        </p:txBody>
      </p:sp>
      <p:pic>
        <p:nvPicPr>
          <p:cNvPr id="61444" name="圖片 1"/>
          <p:cNvPicPr>
            <a:picLocks noChangeAspect="1"/>
          </p:cNvPicPr>
          <p:nvPr/>
        </p:nvPicPr>
        <p:blipFill>
          <a:blip r:embed="rId2" cstate="print"/>
          <a:srcRect/>
          <a:stretch>
            <a:fillRect/>
          </a:stretch>
        </p:blipFill>
        <p:spPr bwMode="auto">
          <a:xfrm>
            <a:off x="457200" y="1395413"/>
            <a:ext cx="46434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a:xfrm>
            <a:off x="468313" y="176213"/>
            <a:ext cx="8229600" cy="1143000"/>
          </a:xfrm>
        </p:spPr>
        <p:txBody>
          <a:bodyPr/>
          <a:lstStyle/>
          <a:p>
            <a:r>
              <a:rPr lang="zh-TW" altLang="en-US" dirty="0" smtClean="0">
                <a:latin typeface="微軟正黑體" pitchFamily="34" charset="-120"/>
              </a:rPr>
              <a:t>規劃作答區</a:t>
            </a:r>
          </a:p>
        </p:txBody>
      </p:sp>
      <p:sp>
        <p:nvSpPr>
          <p:cNvPr id="62467"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2468" name="圖片 1"/>
          <p:cNvPicPr>
            <a:picLocks noChangeAspect="1"/>
          </p:cNvPicPr>
          <p:nvPr/>
        </p:nvPicPr>
        <p:blipFill>
          <a:blip r:embed="rId2" cstate="print"/>
          <a:srcRect/>
          <a:stretch>
            <a:fillRect/>
          </a:stretch>
        </p:blipFill>
        <p:spPr bwMode="auto">
          <a:xfrm>
            <a:off x="273050" y="1270000"/>
            <a:ext cx="50196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468313" y="176213"/>
            <a:ext cx="8229600" cy="1143000"/>
          </a:xfrm>
        </p:spPr>
        <p:txBody>
          <a:bodyPr/>
          <a:lstStyle/>
          <a:p>
            <a:r>
              <a:rPr lang="zh-TW" altLang="en-US" smtClean="0">
                <a:latin typeface="微軟正黑體" pitchFamily="34" charset="-120"/>
              </a:rPr>
              <a:t>將題目圖形畫在作答區內</a:t>
            </a:r>
          </a:p>
        </p:txBody>
      </p:sp>
      <p:sp>
        <p:nvSpPr>
          <p:cNvPr id="63491"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3492" name="圖片 1"/>
          <p:cNvPicPr>
            <a:picLocks noChangeAspect="1"/>
          </p:cNvPicPr>
          <p:nvPr/>
        </p:nvPicPr>
        <p:blipFill>
          <a:blip r:embed="rId2" cstate="print"/>
          <a:srcRect/>
          <a:stretch>
            <a:fillRect/>
          </a:stretch>
        </p:blipFill>
        <p:spPr bwMode="auto">
          <a:xfrm>
            <a:off x="279400" y="1244600"/>
            <a:ext cx="50165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r>
              <a:rPr lang="zh-TW" altLang="en-US" smtClean="0">
                <a:latin typeface="微軟正黑體" pitchFamily="34" charset="-120"/>
              </a:rPr>
              <a:t>違規卷</a:t>
            </a:r>
          </a:p>
        </p:txBody>
      </p:sp>
      <p:sp>
        <p:nvSpPr>
          <p:cNvPr id="64515" name="內容版面配置區 2"/>
          <p:cNvSpPr>
            <a:spLocks noGrp="1"/>
          </p:cNvSpPr>
          <p:nvPr>
            <p:ph idx="1"/>
          </p:nvPr>
        </p:nvSpPr>
        <p:spPr>
          <a:xfrm>
            <a:off x="5292725" y="1412875"/>
            <a:ext cx="3178175" cy="4781550"/>
          </a:xfrm>
        </p:spPr>
        <p:txBody>
          <a:bodyPr/>
          <a:lstStyle/>
          <a:p>
            <a:r>
              <a:rPr lang="zh-TW" altLang="en-US" smtClean="0">
                <a:latin typeface="微軟正黑體" pitchFamily="34" charset="-120"/>
              </a:rPr>
              <a:t>作答區中作圖</a:t>
            </a:r>
          </a:p>
        </p:txBody>
      </p:sp>
      <p:pic>
        <p:nvPicPr>
          <p:cNvPr id="64516" name="Picture 2" descr="C:\Documents and Settings\liying\桌面\違規卷\106010826M.jpg"/>
          <p:cNvPicPr>
            <a:picLocks noChangeAspect="1" noChangeArrowheads="1"/>
          </p:cNvPicPr>
          <p:nvPr/>
        </p:nvPicPr>
        <p:blipFill>
          <a:blip r:embed="rId2" cstate="print"/>
          <a:srcRect/>
          <a:stretch>
            <a:fillRect/>
          </a:stretch>
        </p:blipFill>
        <p:spPr bwMode="auto">
          <a:xfrm>
            <a:off x="468313" y="1341438"/>
            <a:ext cx="43561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smtClean="0">
                <a:latin typeface="微軟正黑體" pitchFamily="34" charset="-120"/>
              </a:rPr>
              <a:t>違規卷</a:t>
            </a:r>
          </a:p>
        </p:txBody>
      </p:sp>
      <p:sp>
        <p:nvSpPr>
          <p:cNvPr id="65539" name="內容版面配置區 2"/>
          <p:cNvSpPr>
            <a:spLocks noGrp="1"/>
          </p:cNvSpPr>
          <p:nvPr>
            <p:ph idx="1"/>
          </p:nvPr>
        </p:nvSpPr>
        <p:spPr>
          <a:xfrm>
            <a:off x="5292725" y="1412875"/>
            <a:ext cx="3178175" cy="4781550"/>
          </a:xfrm>
        </p:spPr>
        <p:txBody>
          <a:bodyPr/>
          <a:lstStyle/>
          <a:p>
            <a:r>
              <a:rPr lang="zh-TW" altLang="en-US" smtClean="0"/>
              <a:t>作答區中作圖</a:t>
            </a:r>
          </a:p>
        </p:txBody>
      </p:sp>
      <p:pic>
        <p:nvPicPr>
          <p:cNvPr id="65540" name="Picture 2" descr="C:\Documents and Settings\liying\桌面\違規卷\105141212M.jpg"/>
          <p:cNvPicPr>
            <a:picLocks noChangeAspect="1" noChangeArrowheads="1"/>
          </p:cNvPicPr>
          <p:nvPr/>
        </p:nvPicPr>
        <p:blipFill>
          <a:blip r:embed="rId2" cstate="print"/>
          <a:srcRect/>
          <a:stretch>
            <a:fillRect/>
          </a:stretch>
        </p:blipFill>
        <p:spPr bwMode="auto">
          <a:xfrm>
            <a:off x="539750" y="1268413"/>
            <a:ext cx="4556125"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TW" altLang="en-US" smtClean="0"/>
              <a:t>寫作測驗評分說明</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a:xfrm>
            <a:off x="468313" y="260350"/>
            <a:ext cx="8229600" cy="1143000"/>
          </a:xfrm>
        </p:spPr>
        <p:txBody>
          <a:bodyPr/>
          <a:lstStyle/>
          <a:p>
            <a:pPr eaLnBrk="1" hangingPunct="1"/>
            <a:r>
              <a:rPr lang="zh-TW" altLang="en-US" smtClean="0">
                <a:latin typeface="微軟正黑體" pitchFamily="34" charset="-120"/>
              </a:rPr>
              <a:t>寫作測驗評量的能力</a:t>
            </a:r>
          </a:p>
        </p:txBody>
      </p:sp>
      <p:sp>
        <p:nvSpPr>
          <p:cNvPr id="3" name="內容版面配置區 2"/>
          <p:cNvSpPr>
            <a:spLocks noGrp="1"/>
          </p:cNvSpPr>
          <p:nvPr>
            <p:ph idx="1"/>
          </p:nvPr>
        </p:nvSpPr>
        <p:spPr>
          <a:xfrm>
            <a:off x="428625" y="1484313"/>
            <a:ext cx="8229600" cy="4824412"/>
          </a:xfrm>
        </p:spPr>
        <p:txBody>
          <a:bodyPr>
            <a:normAutofit fontScale="92500" lnSpcReduction="10000"/>
          </a:bodyPr>
          <a:lstStyle/>
          <a:p>
            <a:pPr marL="0" indent="0" algn="just" eaLnBrk="1">
              <a:spcAft>
                <a:spcPts val="600"/>
              </a:spcAft>
              <a:buFont typeface="Wingdings" pitchFamily="2" charset="2"/>
              <a:buNone/>
              <a:defRPr/>
            </a:pPr>
            <a:r>
              <a:rPr lang="zh-TW" altLang="en-US" dirty="0" smtClean="0"/>
              <a:t>檢測國中畢業生</a:t>
            </a:r>
            <a:r>
              <a:rPr lang="zh-TW" altLang="en-US" dirty="0" smtClean="0">
                <a:solidFill>
                  <a:srgbClr val="0000FF"/>
                </a:solidFill>
              </a:rPr>
              <a:t>表達經驗見聞</a:t>
            </a:r>
            <a:r>
              <a:rPr lang="zh-TW" altLang="en-US" dirty="0" smtClean="0"/>
              <a:t>和</a:t>
            </a:r>
            <a:r>
              <a:rPr lang="zh-TW" altLang="en-US" dirty="0" smtClean="0">
                <a:solidFill>
                  <a:srgbClr val="0000FF"/>
                </a:solidFill>
              </a:rPr>
              <a:t>情感思想的綜合語文能力。</a:t>
            </a:r>
            <a:endParaRPr lang="zh-TW" altLang="en-US" dirty="0" smtClean="0">
              <a:latin typeface="標楷體" pitchFamily="65" charset="-120"/>
            </a:endParaRPr>
          </a:p>
          <a:p>
            <a:pPr algn="just" eaLnBrk="1">
              <a:spcAft>
                <a:spcPts val="600"/>
              </a:spcAft>
              <a:buFont typeface="Wingdings" pitchFamily="2" charset="2"/>
              <a:buChar char="u"/>
              <a:defRPr/>
            </a:pPr>
            <a:r>
              <a:rPr lang="zh-TW" altLang="en-US" sz="3000" b="1" dirty="0" smtClean="0">
                <a:latin typeface="標楷體" pitchFamily="65" charset="-120"/>
              </a:rPr>
              <a:t>立意與取材</a:t>
            </a:r>
            <a:r>
              <a:rPr lang="zh-TW" altLang="en-US" sz="3000" dirty="0" smtClean="0">
                <a:latin typeface="標楷體" pitchFamily="65" charset="-120"/>
              </a:rPr>
              <a:t>：能依不同的寫作目的，統整閱讀內容、篩選合適素材，以表現個人意念。</a:t>
            </a:r>
          </a:p>
          <a:p>
            <a:pPr algn="just" eaLnBrk="1">
              <a:spcAft>
                <a:spcPts val="600"/>
              </a:spcAft>
              <a:buFont typeface="Wingdings" pitchFamily="2" charset="2"/>
              <a:buChar char="u"/>
              <a:defRPr/>
            </a:pPr>
            <a:r>
              <a:rPr lang="zh-TW" altLang="en-US" sz="3000" b="1" dirty="0" smtClean="0">
                <a:latin typeface="標楷體" pitchFamily="65" charset="-120"/>
              </a:rPr>
              <a:t>結構組織</a:t>
            </a:r>
            <a:r>
              <a:rPr lang="zh-TW" altLang="en-US" sz="3000" dirty="0" smtClean="0">
                <a:latin typeface="標楷體" pitchFamily="65" charset="-120"/>
              </a:rPr>
              <a:t>：能掌握寫作步驟，首尾連貫，組織完整篇章。</a:t>
            </a:r>
          </a:p>
          <a:p>
            <a:pPr algn="just" eaLnBrk="1">
              <a:spcAft>
                <a:spcPts val="600"/>
              </a:spcAft>
              <a:buFont typeface="Wingdings" pitchFamily="2" charset="2"/>
              <a:buChar char="u"/>
              <a:defRPr/>
            </a:pPr>
            <a:r>
              <a:rPr lang="zh-TW" altLang="en-US" sz="3000" b="1" dirty="0" smtClean="0">
                <a:latin typeface="標楷體" pitchFamily="65" charset="-120"/>
              </a:rPr>
              <a:t>遣詞造句</a:t>
            </a:r>
            <a:r>
              <a:rPr lang="zh-TW" altLang="en-US" sz="3000" dirty="0" smtClean="0">
                <a:latin typeface="標楷體" pitchFamily="65" charset="-120"/>
              </a:rPr>
              <a:t>：能正確使用本國語文，</a:t>
            </a:r>
            <a:r>
              <a:rPr lang="zh-TW" altLang="en-US" sz="2800" dirty="0" smtClean="0"/>
              <a:t>適當的遣詞用字、運用各種句型及修辭寫作。</a:t>
            </a:r>
            <a:endParaRPr lang="zh-TW" altLang="en-US" sz="3000" dirty="0" smtClean="0">
              <a:latin typeface="標楷體" pitchFamily="65" charset="-120"/>
            </a:endParaRPr>
          </a:p>
          <a:p>
            <a:pPr algn="just" eaLnBrk="1">
              <a:buFont typeface="Wingdings" pitchFamily="2" charset="2"/>
              <a:buChar char="u"/>
              <a:defRPr/>
            </a:pPr>
            <a:r>
              <a:rPr lang="zh-TW" altLang="en-US" sz="3000" b="1" dirty="0" smtClean="0">
                <a:latin typeface="標楷體" pitchFamily="65" charset="-120"/>
              </a:rPr>
              <a:t>錯別字、格式及標點符號</a:t>
            </a:r>
            <a:r>
              <a:rPr lang="zh-TW" altLang="en-US" sz="3000" dirty="0" smtClean="0">
                <a:latin typeface="標楷體" pitchFamily="65" charset="-120"/>
              </a:rPr>
              <a:t>：能正確運用文字、格式及標點符號。</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zh-TW" altLang="en-US" smtClean="0"/>
              <a:t>教育會考成績等級標準</a:t>
            </a:r>
          </a:p>
        </p:txBody>
      </p:sp>
      <p:graphicFrame>
        <p:nvGraphicFramePr>
          <p:cNvPr id="5" name="表格 4"/>
          <p:cNvGraphicFramePr>
            <a:graphicFrameLocks noGrp="1"/>
          </p:cNvGraphicFramePr>
          <p:nvPr/>
        </p:nvGraphicFramePr>
        <p:xfrm>
          <a:off x="169863" y="1268413"/>
          <a:ext cx="8794750" cy="5216526"/>
        </p:xfrm>
        <a:graphic>
          <a:graphicData uri="http://schemas.openxmlformats.org/drawingml/2006/table">
            <a:tbl>
              <a:tblPr/>
              <a:tblGrid>
                <a:gridCol w="601351"/>
                <a:gridCol w="526182"/>
                <a:gridCol w="2555739"/>
                <a:gridCol w="2555739"/>
                <a:gridCol w="2555739"/>
              </a:tblGrid>
              <a:tr h="365812">
                <a:tc gridSpan="2">
                  <a:txBody>
                    <a:bodyPr/>
                    <a:lstStyle/>
                    <a:p>
                      <a:pPr algn="r">
                        <a:spcAft>
                          <a:spcPts val="0"/>
                        </a:spcAft>
                      </a:pPr>
                      <a:r>
                        <a:rPr lang="en-US" sz="1200" b="1" kern="100" dirty="0">
                          <a:solidFill>
                            <a:srgbClr val="000000"/>
                          </a:solidFill>
                          <a:latin typeface="Times New Roman"/>
                          <a:ea typeface="標楷體"/>
                          <a:cs typeface="Times New Roman"/>
                        </a:rPr>
                        <a:t>          </a:t>
                      </a:r>
                      <a:r>
                        <a:rPr lang="zh-TW" sz="1200" b="1" kern="100" dirty="0">
                          <a:solidFill>
                            <a:srgbClr val="000000"/>
                          </a:solidFill>
                          <a:latin typeface="Times New Roman"/>
                          <a:ea typeface="標楷體"/>
                          <a:cs typeface="Times New Roman"/>
                        </a:rPr>
                        <a:t>等級</a:t>
                      </a:r>
                      <a:endParaRPr lang="zh-TW" sz="1200" kern="100" dirty="0">
                        <a:latin typeface="Calibri"/>
                        <a:ea typeface="新細明體"/>
                        <a:cs typeface="Times New Roman"/>
                      </a:endParaRPr>
                    </a:p>
                    <a:p>
                      <a:pPr algn="just">
                        <a:spcAft>
                          <a:spcPts val="0"/>
                        </a:spcAft>
                      </a:pPr>
                      <a:r>
                        <a:rPr lang="zh-TW" sz="1200" b="1" kern="100" dirty="0">
                          <a:solidFill>
                            <a:srgbClr val="000000"/>
                          </a:solidFill>
                          <a:latin typeface="Times New Roman"/>
                          <a:ea typeface="標楷體"/>
                          <a:cs typeface="Times New Roman"/>
                        </a:rPr>
                        <a:t>考試科目</a:t>
                      </a:r>
                      <a:endParaRPr lang="zh-TW" sz="1200" kern="100" dirty="0">
                        <a:latin typeface="Calibri"/>
                        <a:ea typeface="新細明體"/>
                        <a:cs typeface="Times New Roman"/>
                      </a:endParaRPr>
                    </a:p>
                  </a:txBody>
                  <a:tcPr marL="11724" marR="11724" marT="0" marB="0">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solidFill>
                      <a:srgbClr val="D7B1D0"/>
                    </a:solidFill>
                  </a:tcPr>
                </a:tc>
                <a:tc hMerge="1">
                  <a:txBody>
                    <a:bodyPr/>
                    <a:lstStyle/>
                    <a:p>
                      <a:endParaRPr lang="zh-TW" altLang="en-US"/>
                    </a:p>
                  </a:txBody>
                  <a:tcPr/>
                </a:tc>
                <a:tc>
                  <a:txBody>
                    <a:bodyPr/>
                    <a:lstStyle/>
                    <a:p>
                      <a:pPr algn="ctr">
                        <a:spcAft>
                          <a:spcPts val="0"/>
                        </a:spcAft>
                      </a:pPr>
                      <a:r>
                        <a:rPr lang="zh-TW" sz="1600" b="1" kern="100" dirty="0">
                          <a:solidFill>
                            <a:srgbClr val="000000"/>
                          </a:solidFill>
                          <a:latin typeface="Times New Roman"/>
                          <a:ea typeface="標楷體"/>
                          <a:cs typeface="Times New Roman"/>
                        </a:rPr>
                        <a:t>精</a:t>
                      </a:r>
                      <a:r>
                        <a:rPr lang="en-US" sz="1600" b="1" kern="100" dirty="0">
                          <a:solidFill>
                            <a:srgbClr val="000000"/>
                          </a:solidFill>
                          <a:latin typeface="Times New Roman"/>
                          <a:ea typeface="標楷體"/>
                          <a:cs typeface="Times New Roman"/>
                        </a:rPr>
                        <a:t>  </a:t>
                      </a:r>
                      <a:r>
                        <a:rPr lang="zh-TW" sz="1600" b="1" kern="100" dirty="0">
                          <a:solidFill>
                            <a:srgbClr val="000000"/>
                          </a:solidFill>
                          <a:latin typeface="Times New Roman"/>
                          <a:ea typeface="標楷體"/>
                          <a:cs typeface="Times New Roman"/>
                        </a:rPr>
                        <a:t>熟</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1600" b="1" kern="100" dirty="0">
                          <a:solidFill>
                            <a:srgbClr val="000000"/>
                          </a:solidFill>
                          <a:latin typeface="Times New Roman"/>
                          <a:ea typeface="標楷體"/>
                          <a:cs typeface="Times New Roman"/>
                        </a:rPr>
                        <a:t>基</a:t>
                      </a:r>
                      <a:r>
                        <a:rPr lang="en-US" sz="1600" b="1" kern="100" dirty="0">
                          <a:solidFill>
                            <a:srgbClr val="000000"/>
                          </a:solidFill>
                          <a:latin typeface="Times New Roman"/>
                          <a:ea typeface="標楷體"/>
                          <a:cs typeface="Times New Roman"/>
                        </a:rPr>
                        <a:t>  </a:t>
                      </a:r>
                      <a:r>
                        <a:rPr lang="zh-TW" sz="1600" b="1" kern="100" dirty="0">
                          <a:solidFill>
                            <a:srgbClr val="000000"/>
                          </a:solidFill>
                          <a:latin typeface="Times New Roman"/>
                          <a:ea typeface="標楷體"/>
                          <a:cs typeface="Times New Roman"/>
                        </a:rPr>
                        <a:t>礎</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ctr">
                        <a:spcAft>
                          <a:spcPts val="0"/>
                        </a:spcAft>
                      </a:pPr>
                      <a:r>
                        <a:rPr lang="zh-TW" sz="1600" b="1" kern="100" dirty="0">
                          <a:solidFill>
                            <a:srgbClr val="000000"/>
                          </a:solidFill>
                          <a:latin typeface="Times New Roman"/>
                          <a:ea typeface="標楷體"/>
                          <a:cs typeface="Times New Roman"/>
                        </a:rPr>
                        <a:t>待加強</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r>
              <a:tr h="656585">
                <a:tc gridSpan="2">
                  <a:txBody>
                    <a:bodyPr/>
                    <a:lstStyle/>
                    <a:p>
                      <a:pPr algn="ctr">
                        <a:spcAft>
                          <a:spcPts val="0"/>
                        </a:spcAft>
                      </a:pPr>
                      <a:r>
                        <a:rPr lang="zh-TW" sz="1600" b="1" kern="0" dirty="0">
                          <a:solidFill>
                            <a:srgbClr val="000000"/>
                          </a:solidFill>
                          <a:latin typeface="Times New Roman"/>
                          <a:ea typeface="標楷體"/>
                          <a:cs typeface="Times New Roman"/>
                        </a:rPr>
                        <a:t>國　文</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lgn="just">
                        <a:spcAft>
                          <a:spcPts val="0"/>
                        </a:spcAft>
                      </a:pPr>
                      <a:r>
                        <a:rPr lang="zh-TW" sz="1200" kern="100" dirty="0">
                          <a:latin typeface="Times New Roman"/>
                          <a:ea typeface="標楷體"/>
                          <a:cs typeface="Times New Roman"/>
                        </a:rPr>
                        <a:t>能具備與教材相關的語文知識，並能深入的理解文本內容、評鑑文本的內容與形式。</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大致能具備與教材相關的語文知識，並能大致理解文本內容、評鑑文本的內容與形式</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僅能具備部分與教材相關的語文知識，並有限的理解文本內容、評鑑文本的內容與形式</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293748">
                <a:tc rowSpan="3">
                  <a:txBody>
                    <a:bodyPr/>
                    <a:lstStyle/>
                    <a:p>
                      <a:pPr algn="ctr">
                        <a:spcAft>
                          <a:spcPts val="0"/>
                        </a:spcAft>
                      </a:pPr>
                      <a:r>
                        <a:rPr lang="zh-TW" sz="1600" b="1" kern="0" dirty="0">
                          <a:solidFill>
                            <a:srgbClr val="000000"/>
                          </a:solidFill>
                          <a:latin typeface="Times New Roman"/>
                          <a:ea typeface="標楷體"/>
                          <a:cs typeface="Times New Roman"/>
                        </a:rPr>
                        <a:t>英語</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rowSpan="2">
                  <a:txBody>
                    <a:bodyPr/>
                    <a:lstStyle/>
                    <a:p>
                      <a:pPr algn="ctr">
                        <a:spcAft>
                          <a:spcPts val="0"/>
                        </a:spcAft>
                      </a:pPr>
                      <a:r>
                        <a:rPr lang="zh-TW" sz="1600" b="1" kern="0">
                          <a:solidFill>
                            <a:srgbClr val="000000"/>
                          </a:solidFill>
                          <a:latin typeface="Times New Roman"/>
                          <a:ea typeface="標楷體"/>
                          <a:cs typeface="Times New Roman"/>
                        </a:rPr>
                        <a:t>聽力</a:t>
                      </a:r>
                      <a:endParaRPr lang="zh-TW" sz="16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gridSpan="2">
                  <a:txBody>
                    <a:bodyPr/>
                    <a:lstStyle/>
                    <a:p>
                      <a:pPr algn="ctr">
                        <a:spcAft>
                          <a:spcPts val="0"/>
                        </a:spcAft>
                      </a:pPr>
                      <a:r>
                        <a:rPr lang="zh-TW" sz="1200" b="1" kern="100">
                          <a:solidFill>
                            <a:srgbClr val="000000"/>
                          </a:solidFill>
                          <a:latin typeface="Times New Roman"/>
                          <a:ea typeface="標楷體"/>
                          <a:cs typeface="Times New Roman"/>
                        </a:rPr>
                        <a:t>基礎</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200" b="1" kern="100">
                          <a:solidFill>
                            <a:srgbClr val="000000"/>
                          </a:solidFill>
                          <a:latin typeface="Times New Roman"/>
                          <a:ea typeface="標楷體"/>
                          <a:cs typeface="Times New Roman"/>
                        </a:rPr>
                        <a:t>待加強</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686988">
                <a:tc vMerge="1">
                  <a:txBody>
                    <a:bodyPr/>
                    <a:lstStyle/>
                    <a:p>
                      <a:endParaRPr lang="zh-TW" altLang="en-US"/>
                    </a:p>
                  </a:txBody>
                  <a:tcPr/>
                </a:tc>
                <a:tc vMerge="1">
                  <a:txBody>
                    <a:bodyPr/>
                    <a:lstStyle/>
                    <a:p>
                      <a:endParaRPr lang="zh-TW" altLang="en-US"/>
                    </a:p>
                  </a:txBody>
                  <a:tcPr/>
                </a:tc>
                <a:tc gridSpan="2">
                  <a:txBody>
                    <a:bodyPr/>
                    <a:lstStyle/>
                    <a:p>
                      <a:pPr algn="just">
                        <a:spcAft>
                          <a:spcPts val="0"/>
                        </a:spcAft>
                      </a:pPr>
                      <a:r>
                        <a:rPr lang="zh-TW" sz="1200" kern="100" dirty="0" smtClean="0">
                          <a:latin typeface="Times New Roman"/>
                          <a:ea typeface="標楷體"/>
                          <a:cs typeface="Times New Roman"/>
                        </a:rPr>
                        <a:t>能</a:t>
                      </a:r>
                      <a:r>
                        <a:rPr lang="zh-TW" sz="1200" kern="100" dirty="0">
                          <a:latin typeface="Times New Roman"/>
                          <a:ea typeface="標楷體"/>
                          <a:cs typeface="Times New Roman"/>
                        </a:rPr>
                        <a:t>聽懂日常生活主題、訊息單純的短篇言談，指出言談的主旨與結論等重要訊息，並從言談中明顯的言語及其他如語調與節奏等</a:t>
                      </a:r>
                      <a:r>
                        <a:rPr lang="zh-TW" sz="1200" kern="100" dirty="0" smtClean="0">
                          <a:latin typeface="Times New Roman"/>
                          <a:ea typeface="標楷體"/>
                          <a:cs typeface="Times New Roman"/>
                        </a:rPr>
                        <a:t>線索</a:t>
                      </a:r>
                      <a:r>
                        <a:rPr lang="zh-TW" sz="1200" kern="100" dirty="0">
                          <a:latin typeface="Times New Roman"/>
                          <a:ea typeface="標楷體"/>
                          <a:cs typeface="Times New Roman"/>
                        </a:rPr>
                        <a:t>做出簡易推論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sz="1200" kern="100">
                          <a:latin typeface="Times New Roman"/>
                          <a:ea typeface="標楷體"/>
                          <a:cs typeface="Times New Roman"/>
                        </a:rPr>
                        <a:t>僅能聽懂單句及簡易問答；僅能有限的理解短篇言談</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1512383">
                <a:tc vMerge="1">
                  <a:txBody>
                    <a:bodyPr/>
                    <a:lstStyle/>
                    <a:p>
                      <a:endParaRPr lang="zh-TW" altLang="en-US"/>
                    </a:p>
                  </a:txBody>
                  <a:tcPr/>
                </a:tc>
                <a:tc>
                  <a:txBody>
                    <a:bodyPr/>
                    <a:lstStyle/>
                    <a:p>
                      <a:pPr algn="ctr">
                        <a:spcAft>
                          <a:spcPts val="0"/>
                        </a:spcAft>
                      </a:pPr>
                      <a:r>
                        <a:rPr lang="zh-TW" sz="1600" b="1" kern="0" dirty="0">
                          <a:solidFill>
                            <a:srgbClr val="000000"/>
                          </a:solidFill>
                          <a:latin typeface="Times New Roman"/>
                          <a:ea typeface="標楷體"/>
                          <a:cs typeface="Times New Roman"/>
                        </a:rPr>
                        <a:t>閱讀</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a:txBody>
                    <a:bodyPr/>
                    <a:lstStyle/>
                    <a:p>
                      <a:pPr algn="just">
                        <a:spcAft>
                          <a:spcPts val="0"/>
                        </a:spcAft>
                      </a:pPr>
                      <a:r>
                        <a:rPr lang="zh-TW" sz="1200" kern="100" dirty="0">
                          <a:latin typeface="Times New Roman"/>
                          <a:ea typeface="標楷體"/>
                          <a:cs typeface="Times New Roman"/>
                        </a:rPr>
                        <a:t>能整合應用字句及語法結構等多項語言知識；能理解主題較抽象或嚴肅、訊息或情境多元複雜、語句</a:t>
                      </a:r>
                      <a:r>
                        <a:rPr lang="zh-TW" sz="1200" kern="100" dirty="0" smtClean="0">
                          <a:latin typeface="Times New Roman"/>
                          <a:ea typeface="標楷體"/>
                          <a:cs typeface="Times New Roman"/>
                        </a:rPr>
                        <a:t>結構</a:t>
                      </a:r>
                      <a:r>
                        <a:rPr lang="zh-TW" sz="1200" kern="100" dirty="0">
                          <a:latin typeface="Times New Roman"/>
                          <a:ea typeface="標楷體"/>
                          <a:cs typeface="Times New Roman"/>
                        </a:rPr>
                        <a:t>長且複雜的文本，並指出各類文本的主旨、結論與作者立場等重要訊息，且能整合文本內容如文本結構、解釋或例子等，做進一步的推論或評論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能理解字句基本語意及語法概念；能理解主題具體熟悉或</a:t>
                      </a:r>
                      <a:r>
                        <a:rPr lang="zh-TW" sz="1200" kern="100" dirty="0" smtClean="0">
                          <a:latin typeface="Times New Roman"/>
                          <a:ea typeface="標楷體"/>
                          <a:cs typeface="Times New Roman"/>
                        </a:rPr>
                        <a:t>貼近日常生活</a:t>
                      </a:r>
                      <a:r>
                        <a:rPr lang="zh-TW" sz="1200" kern="100" dirty="0">
                          <a:latin typeface="Times New Roman"/>
                          <a:ea typeface="標楷體"/>
                          <a:cs typeface="Times New Roman"/>
                        </a:rPr>
                        <a:t>、訊息或情境略為複雜、語句結構略長的文本，並</a:t>
                      </a:r>
                      <a:r>
                        <a:rPr lang="zh-TW" sz="1200" kern="100" dirty="0" smtClean="0">
                          <a:latin typeface="Times New Roman"/>
                          <a:ea typeface="標楷體"/>
                          <a:cs typeface="Times New Roman"/>
                        </a:rPr>
                        <a:t>指出</a:t>
                      </a:r>
                      <a:r>
                        <a:rPr lang="zh-TW" sz="1200" kern="100" dirty="0">
                          <a:latin typeface="Times New Roman"/>
                          <a:ea typeface="標楷體"/>
                          <a:cs typeface="Times New Roman"/>
                        </a:rPr>
                        <a:t>文本主旨、結論與作者立場等重要訊息，且從文本的解釋或例子做出推論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latin typeface="Times New Roman"/>
                          <a:ea typeface="標楷體"/>
                          <a:cs typeface="Times New Roman"/>
                        </a:rPr>
                        <a:t>僅能有限地理解字句基本語意</a:t>
                      </a:r>
                      <a:r>
                        <a:rPr lang="zh-TW" sz="1200" kern="100" dirty="0" smtClean="0">
                          <a:latin typeface="Times New Roman"/>
                          <a:ea typeface="標楷體"/>
                          <a:cs typeface="Times New Roman"/>
                        </a:rPr>
                        <a:t>；</a:t>
                      </a:r>
                      <a:r>
                        <a:rPr lang="en-US" altLang="zh-TW" sz="1200" kern="100" dirty="0" smtClean="0">
                          <a:latin typeface="Times New Roman"/>
                          <a:ea typeface="標楷體"/>
                          <a:cs typeface="Times New Roman"/>
                        </a:rPr>
                        <a:t/>
                      </a:r>
                      <a:br>
                        <a:rPr lang="en-US" altLang="zh-TW" sz="1200" kern="100" dirty="0" smtClean="0">
                          <a:latin typeface="Times New Roman"/>
                          <a:ea typeface="標楷體"/>
                          <a:cs typeface="Times New Roman"/>
                        </a:rPr>
                      </a:br>
                      <a:r>
                        <a:rPr lang="zh-TW" sz="1200" kern="100" dirty="0" smtClean="0">
                          <a:latin typeface="Times New Roman"/>
                          <a:ea typeface="標楷體"/>
                          <a:cs typeface="Times New Roman"/>
                        </a:rPr>
                        <a:t>僅</a:t>
                      </a:r>
                      <a:r>
                        <a:rPr lang="zh-TW" sz="1200" kern="100" dirty="0">
                          <a:latin typeface="Times New Roman"/>
                          <a:ea typeface="標楷體"/>
                          <a:cs typeface="Times New Roman"/>
                        </a:rPr>
                        <a:t>能理解主題貼近日常生活</a:t>
                      </a:r>
                      <a:r>
                        <a:rPr lang="zh-TW" sz="1200" kern="100" dirty="0" smtClean="0">
                          <a:latin typeface="Times New Roman"/>
                          <a:ea typeface="標楷體"/>
                          <a:cs typeface="Times New Roman"/>
                        </a:rPr>
                        <a:t>或與</a:t>
                      </a:r>
                      <a:r>
                        <a:rPr lang="en-US" altLang="zh-TW" sz="1200" kern="100" dirty="0" smtClean="0">
                          <a:latin typeface="Times New Roman"/>
                          <a:ea typeface="標楷體"/>
                          <a:cs typeface="Times New Roman"/>
                        </a:rPr>
                        <a:t/>
                      </a:r>
                      <a:br>
                        <a:rPr lang="en-US" altLang="zh-TW" sz="1200" kern="100" dirty="0" smtClean="0">
                          <a:latin typeface="Times New Roman"/>
                          <a:ea typeface="標楷體"/>
                          <a:cs typeface="Times New Roman"/>
                        </a:rPr>
                      </a:br>
                      <a:r>
                        <a:rPr lang="zh-TW" sz="1200" kern="100" dirty="0" smtClean="0">
                          <a:latin typeface="Times New Roman"/>
                          <a:ea typeface="標楷體"/>
                          <a:cs typeface="Times New Roman"/>
                        </a:rPr>
                        <a:t>個人</a:t>
                      </a:r>
                      <a:r>
                        <a:rPr lang="zh-TW" sz="1200" kern="100" dirty="0">
                          <a:latin typeface="Times New Roman"/>
                          <a:ea typeface="標楷體"/>
                          <a:cs typeface="Times New Roman"/>
                        </a:rPr>
                        <a:t>相關、訊息或情境單純且明顯、語句結構簡單的文本或語句；僅能指出文本明白陳述的主旨、結論與作者立場等重要訊息；僅能藉文本明顯的線索做出簡易的推論</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04128">
                <a:tc gridSpan="2">
                  <a:txBody>
                    <a:bodyPr/>
                    <a:lstStyle/>
                    <a:p>
                      <a:pPr algn="ctr">
                        <a:spcAft>
                          <a:spcPts val="0"/>
                        </a:spcAft>
                      </a:pPr>
                      <a:r>
                        <a:rPr lang="zh-TW" sz="1600" b="1" kern="0" dirty="0">
                          <a:solidFill>
                            <a:srgbClr val="000000"/>
                          </a:solidFill>
                          <a:latin typeface="Times New Roman"/>
                          <a:ea typeface="標楷體"/>
                          <a:cs typeface="Times New Roman"/>
                        </a:rPr>
                        <a:t>數　學</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lgn="just">
                        <a:spcAft>
                          <a:spcPts val="0"/>
                        </a:spcAft>
                      </a:pPr>
                      <a:r>
                        <a:rPr lang="zh-TW" sz="1200" kern="100" dirty="0">
                          <a:solidFill>
                            <a:srgbClr val="000000"/>
                          </a:solidFill>
                          <a:latin typeface="Times New Roman"/>
                          <a:ea typeface="標楷體"/>
                          <a:cs typeface="Times New Roman"/>
                        </a:rPr>
                        <a:t>能作數學概念間的連結，建立恰當的數學方法或模式解題，並能論證。</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a:solidFill>
                            <a:srgbClr val="000000"/>
                          </a:solidFill>
                          <a:latin typeface="Times New Roman"/>
                          <a:ea typeface="標楷體"/>
                          <a:cs typeface="Times New Roman"/>
                        </a:rPr>
                        <a:t>理解基本的數學概念、能操作算則或程序，並應用所學解題。</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lgn="just">
                        <a:spcAft>
                          <a:spcPts val="0"/>
                        </a:spcAft>
                      </a:pPr>
                      <a:r>
                        <a:rPr lang="zh-TW" sz="1200" kern="100" dirty="0">
                          <a:solidFill>
                            <a:srgbClr val="000000"/>
                          </a:solidFill>
                          <a:latin typeface="Times New Roman"/>
                          <a:ea typeface="標楷體"/>
                          <a:cs typeface="Times New Roman"/>
                        </a:rPr>
                        <a:t>認識基本的數學概念，僅能操作簡易算則或程序。</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648164">
                <a:tc gridSpan="2">
                  <a:txBody>
                    <a:bodyPr/>
                    <a:lstStyle/>
                    <a:p>
                      <a:pPr algn="ctr">
                        <a:spcAft>
                          <a:spcPts val="0"/>
                        </a:spcAft>
                      </a:pPr>
                      <a:r>
                        <a:rPr lang="zh-TW" sz="1600" b="1" kern="0" dirty="0">
                          <a:solidFill>
                            <a:srgbClr val="000000"/>
                          </a:solidFill>
                          <a:latin typeface="Times New Roman"/>
                          <a:ea typeface="標楷體"/>
                          <a:cs typeface="Times New Roman"/>
                        </a:rPr>
                        <a:t>社　會</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spcAft>
                          <a:spcPts val="0"/>
                        </a:spcAft>
                      </a:pPr>
                      <a:r>
                        <a:rPr lang="zh-TW" sz="1200" kern="100">
                          <a:latin typeface="Times New Roman"/>
                          <a:ea typeface="標楷體"/>
                          <a:cs typeface="Times New Roman"/>
                        </a:rPr>
                        <a:t>能廣泛且深入的認識及了解社會科學習內容，並具有運用多元的社會科知識之能力</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能大致認識及了解社會科學習內容，並具有運用基礎的社會科知識之能力</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能約略的認識及了解社會科學習內容</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r h="548718">
                <a:tc gridSpan="2">
                  <a:txBody>
                    <a:bodyPr/>
                    <a:lstStyle/>
                    <a:p>
                      <a:pPr algn="ctr">
                        <a:spcAft>
                          <a:spcPts val="0"/>
                        </a:spcAft>
                      </a:pPr>
                      <a:r>
                        <a:rPr lang="zh-TW" sz="1600" b="1" kern="0" dirty="0">
                          <a:solidFill>
                            <a:srgbClr val="000000"/>
                          </a:solidFill>
                          <a:latin typeface="Times New Roman"/>
                          <a:ea typeface="標楷體"/>
                          <a:cs typeface="Times New Roman"/>
                        </a:rPr>
                        <a:t>自　然</a:t>
                      </a:r>
                      <a:endParaRPr lang="zh-TW" sz="16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D7B1D0"/>
                    </a:solidFill>
                  </a:tcPr>
                </a:tc>
                <a:tc hMerge="1">
                  <a:txBody>
                    <a:bodyPr/>
                    <a:lstStyle/>
                    <a:p>
                      <a:endParaRPr lang="zh-TW" altLang="en-US"/>
                    </a:p>
                  </a:txBody>
                  <a:tcPr/>
                </a:tc>
                <a:tc>
                  <a:txBody>
                    <a:bodyPr/>
                    <a:lstStyle/>
                    <a:p>
                      <a:pPr>
                        <a:spcAft>
                          <a:spcPts val="0"/>
                        </a:spcAft>
                      </a:pPr>
                      <a:r>
                        <a:rPr lang="zh-TW" sz="1200" kern="100" dirty="0">
                          <a:latin typeface="Times New Roman"/>
                          <a:ea typeface="標楷體"/>
                          <a:cs typeface="Times New Roman"/>
                        </a:rPr>
                        <a:t>能融會貫通學習內容，並能運用所培養的能力來解決需要多層次思考的問題</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a:latin typeface="Times New Roman"/>
                          <a:ea typeface="標楷體"/>
                          <a:cs typeface="Times New Roman"/>
                        </a:rPr>
                        <a:t>能知道及理解學習內容，並能運用所培養的能力來解決基本的問題</a:t>
                      </a:r>
                      <a:r>
                        <a:rPr lang="zh-TW" sz="1200" kern="100">
                          <a:solidFill>
                            <a:srgbClr val="000000"/>
                          </a:solidFill>
                          <a:latin typeface="Times New Roman"/>
                          <a:ea typeface="標楷體"/>
                          <a:cs typeface="Times New Roman"/>
                        </a:rPr>
                        <a:t>。</a:t>
                      </a:r>
                      <a:endParaRPr lang="zh-TW" sz="1200" kern="10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c>
                  <a:txBody>
                    <a:bodyPr/>
                    <a:lstStyle/>
                    <a:p>
                      <a:pPr>
                        <a:spcAft>
                          <a:spcPts val="0"/>
                        </a:spcAft>
                      </a:pPr>
                      <a:r>
                        <a:rPr lang="zh-TW" sz="1200" kern="100" dirty="0">
                          <a:latin typeface="Times New Roman"/>
                          <a:ea typeface="標楷體"/>
                          <a:cs typeface="Times New Roman"/>
                        </a:rPr>
                        <a:t>能部分知道及理解學習內容</a:t>
                      </a:r>
                      <a:r>
                        <a:rPr lang="zh-TW" sz="1200" kern="100" dirty="0">
                          <a:solidFill>
                            <a:srgbClr val="000000"/>
                          </a:solidFill>
                          <a:latin typeface="Times New Roman"/>
                          <a:ea typeface="標楷體"/>
                          <a:cs typeface="Times New Roman"/>
                        </a:rPr>
                        <a:t>。</a:t>
                      </a:r>
                      <a:endParaRPr lang="zh-TW" sz="1200" kern="100" dirty="0">
                        <a:latin typeface="Calibri"/>
                        <a:ea typeface="新細明體"/>
                        <a:cs typeface="Times New Roman"/>
                      </a:endParaRPr>
                    </a:p>
                  </a:txBody>
                  <a:tcPr marL="11724" marR="11724"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tcPr>
                </a:tc>
              </a:tr>
            </a:tbl>
          </a:graphicData>
        </a:graphic>
      </p:graphicFrame>
      <p:sp>
        <p:nvSpPr>
          <p:cNvPr id="10291"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Arial" charset="0"/>
                <a:ea typeface="標楷體" pitchFamily="65" charset="-120"/>
              </a:defRPr>
            </a:lvl1pPr>
            <a:lvl2pPr marL="742950" indent="-285750">
              <a:defRPr kumimoji="1">
                <a:solidFill>
                  <a:schemeClr val="tx1"/>
                </a:solidFill>
                <a:latin typeface="Arial" charset="0"/>
                <a:ea typeface="標楷體" pitchFamily="65" charset="-120"/>
              </a:defRPr>
            </a:lvl2pPr>
            <a:lvl3pPr marL="1143000" indent="-228600">
              <a:defRPr kumimoji="1">
                <a:solidFill>
                  <a:schemeClr val="tx1"/>
                </a:solidFill>
                <a:latin typeface="Arial" charset="0"/>
                <a:ea typeface="標楷體" pitchFamily="65" charset="-120"/>
              </a:defRPr>
            </a:lvl3pPr>
            <a:lvl4pPr marL="1600200" indent="-228600">
              <a:defRPr kumimoji="1">
                <a:solidFill>
                  <a:schemeClr val="tx1"/>
                </a:solidFill>
                <a:latin typeface="Arial" charset="0"/>
                <a:ea typeface="標楷體" pitchFamily="65" charset="-120"/>
              </a:defRPr>
            </a:lvl4pPr>
            <a:lvl5pPr marL="2057400" indent="-228600">
              <a:defRPr kumimoji="1">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charset="0"/>
                <a:ea typeface="標楷體" pitchFamily="65" charset="-120"/>
              </a:defRPr>
            </a:lvl9pPr>
          </a:lstStyle>
          <a:p>
            <a:endParaRPr lang="zh-TW" altLang="zh-TW"/>
          </a:p>
        </p:txBody>
      </p:sp>
    </p:spTree>
    <p:extLst>
      <p:ext uri="{BB962C8B-B14F-4D97-AF65-F5344CB8AC3E}">
        <p14:creationId xmlns:p14="http://schemas.microsoft.com/office/powerpoint/2010/main" val="1253519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323850" y="620713"/>
            <a:ext cx="719138" cy="5400675"/>
          </a:xfrm>
        </p:spPr>
        <p:txBody>
          <a:bodyPr/>
          <a:lstStyle/>
          <a:p>
            <a:pPr eaLnBrk="1" hangingPunct="1"/>
            <a:r>
              <a:rPr lang="zh-TW" altLang="en-US" smtClean="0"/>
              <a:t>寫作測驗評分規準</a:t>
            </a:r>
          </a:p>
        </p:txBody>
      </p:sp>
      <p:graphicFrame>
        <p:nvGraphicFramePr>
          <p:cNvPr id="18435" name="Object 1"/>
          <p:cNvGraphicFramePr>
            <a:graphicFrameLocks noChangeAspect="1"/>
          </p:cNvGraphicFramePr>
          <p:nvPr/>
        </p:nvGraphicFramePr>
        <p:xfrm>
          <a:off x="2743200" y="3338513"/>
          <a:ext cx="3657600" cy="180975"/>
        </p:xfrm>
        <a:graphic>
          <a:graphicData uri="http://schemas.openxmlformats.org/presentationml/2006/ole">
            <mc:AlternateContent xmlns:mc="http://schemas.openxmlformats.org/markup-compatibility/2006">
              <mc:Choice xmlns:v="urn:schemas-microsoft-com:vml" Requires="v">
                <p:oleObj spid="_x0000_s41989" name="WordPad 文件" r:id="rId4" imgW="3657600" imgH="180975" progId="WordPad.Document.1">
                  <p:embed/>
                </p:oleObj>
              </mc:Choice>
              <mc:Fallback>
                <p:oleObj name="WordPad 文件" r:id="rId4" imgW="3657600" imgH="180975" progId="WordPad.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338513"/>
                        <a:ext cx="3657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表格 4"/>
          <p:cNvGraphicFramePr>
            <a:graphicFrameLocks noGrp="1"/>
          </p:cNvGraphicFramePr>
          <p:nvPr/>
        </p:nvGraphicFramePr>
        <p:xfrm>
          <a:off x="1331913" y="188913"/>
          <a:ext cx="7416800" cy="6275387"/>
        </p:xfrm>
        <a:graphic>
          <a:graphicData uri="http://schemas.openxmlformats.org/drawingml/2006/table">
            <a:tbl>
              <a:tblPr/>
              <a:tblGrid>
                <a:gridCol w="769937">
                  <a:extLst>
                    <a:ext uri="{9D8B030D-6E8A-4147-A177-3AD203B41FA5}">
                      <a16:colId xmlns:a16="http://schemas.microsoft.com/office/drawing/2014/main" xmlns="" val="20000"/>
                    </a:ext>
                  </a:extLst>
                </a:gridCol>
                <a:gridCol w="1189038">
                  <a:extLst>
                    <a:ext uri="{9D8B030D-6E8A-4147-A177-3AD203B41FA5}">
                      <a16:colId xmlns:a16="http://schemas.microsoft.com/office/drawing/2014/main" xmlns="" val="20001"/>
                    </a:ext>
                  </a:extLst>
                </a:gridCol>
                <a:gridCol w="5457825">
                  <a:extLst>
                    <a:ext uri="{9D8B030D-6E8A-4147-A177-3AD203B41FA5}">
                      <a16:colId xmlns:a16="http://schemas.microsoft.com/office/drawing/2014/main" xmlns="" val="20002"/>
                    </a:ext>
                  </a:extLst>
                </a:gridCol>
              </a:tblGrid>
              <a:tr h="214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r>
                        <a:rPr kumimoji="0" lang="en-US"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評分規準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extLst>
                  <a:ext uri="{0D108BD9-81ED-4DB2-BD59-A6C34878D82A}">
                    <a16:rowId xmlns:a16="http://schemas.microsoft.com/office/drawing/2014/main" xmlns="" val="1000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六級分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六級分的文章是優秀的，這種文章明顯具有下列特徵：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22067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能依據題目及主旨選取適切材料，並能進一步闡述說明，以凸顯文章的主旨。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文章結構完整，脈絡分明，內容前後連貫。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能精確使用語詞，並有效運用各種句型使文句流暢。</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幾乎沒有錯別字，及格式、標點符號運用上的錯誤。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五級分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五級分的文章在一般水準之上，這種文章明顯具有下列特徵：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能依據題目及主旨選取適當材料，並能闡述說明主旨。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文章結構完整，但偶有轉折不流暢之處。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能正確使用語詞，並運用各種句型使文句通順。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少有錯別字，及格式、標點符號運用上的錯誤，但並不影響文意的表達。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1"/>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2702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三級分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三級分的文章在表達上是不充分的，這種文章明顯具有下列特徵：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6"/>
                  </a:ext>
                </a:extLst>
              </a:tr>
              <a:tr h="2079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嘗試依據題目及主旨選取材料，但選取的材料不甚適當或發展不夠充分。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文章結構鬆散；或前後不連貫。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8"/>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用字遣詞不太恰當，或出現錯誤；或冗詞贅句過多。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有一些錯別字，及格式、標點符號運用上的錯誤，以致造成理解上的困難。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二級分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二級分的文章在表達上呈現嚴重的問題，這種文章明顯具有下列特徵：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21"/>
                  </a:ext>
                </a:extLst>
              </a:tr>
              <a:tr h="1952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雖嘗試依據題目及主旨選取材料，但所選取的材料不足，發展有限。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2"/>
                  </a:ext>
                </a:extLst>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文章結構不完整；或僅有單一段落，但可區分出結構。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3"/>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遣詞造句常有錯誤。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不太能掌握格式，不太會使用標點符號，錯別字頗多。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一級分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一級分的文章在表達上呈現極嚴重的問題，這種文章明顯具有下列特徵：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26"/>
                  </a:ext>
                </a:extLst>
              </a:tr>
              <a:tr h="25242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僅解釋題目或說明；或雖提及文章主題，但材料過於簡略或無法選取相關材料加以發展。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7"/>
                  </a:ext>
                </a:extLst>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沒有明顯的文章結構；或僅有單一段落，且不能辨認出結構。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8"/>
                  </a:ext>
                </a:extLst>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用字遣詞極不恰當，頗多錯誤；或文句支離破碎，難以理解。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不能掌握格式，不會運用標點符號，錯別字極多。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30"/>
                  </a:ext>
                </a:extLst>
              </a:tr>
              <a:tr h="15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零級分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使用詩歌體、完全離題、只抄寫題目或說明、空白卷。</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31"/>
                  </a:ext>
                </a:extLst>
              </a:tr>
            </a:tbl>
          </a:graphicData>
        </a:graphic>
      </p:graphicFrame>
      <p:graphicFrame>
        <p:nvGraphicFramePr>
          <p:cNvPr id="2" name="表格 1"/>
          <p:cNvGraphicFramePr>
            <a:graphicFrameLocks noGrp="1"/>
          </p:cNvGraphicFramePr>
          <p:nvPr/>
        </p:nvGraphicFramePr>
        <p:xfrm>
          <a:off x="1331913" y="1030288"/>
          <a:ext cx="7416800" cy="4991101"/>
        </p:xfrm>
        <a:graphic>
          <a:graphicData uri="http://schemas.openxmlformats.org/drawingml/2006/table">
            <a:tbl>
              <a:tblPr/>
              <a:tblGrid>
                <a:gridCol w="769937">
                  <a:extLst>
                    <a:ext uri="{9D8B030D-6E8A-4147-A177-3AD203B41FA5}">
                      <a16:colId xmlns:a16="http://schemas.microsoft.com/office/drawing/2014/main" xmlns="" val="20000"/>
                    </a:ext>
                  </a:extLst>
                </a:gridCol>
                <a:gridCol w="1189038">
                  <a:extLst>
                    <a:ext uri="{9D8B030D-6E8A-4147-A177-3AD203B41FA5}">
                      <a16:colId xmlns:a16="http://schemas.microsoft.com/office/drawing/2014/main" xmlns="" val="20001"/>
                    </a:ext>
                  </a:extLst>
                </a:gridCol>
                <a:gridCol w="5457825">
                  <a:extLst>
                    <a:ext uri="{9D8B030D-6E8A-4147-A177-3AD203B41FA5}">
                      <a16:colId xmlns:a16="http://schemas.microsoft.com/office/drawing/2014/main" xmlns="" val="20002"/>
                    </a:ext>
                  </a:extLst>
                </a:gridCol>
              </a:tblGrid>
              <a:tr h="76814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xmlns="" val="10000"/>
                  </a:ext>
                </a:extLst>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r h="1151607">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3"/>
                  </a:ext>
                </a:extLst>
              </a:tr>
              <a:tr h="1535074">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66290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dirty="0" smtClean="0">
                <a:latin typeface="微軟正黑體" pitchFamily="34" charset="-120"/>
              </a:rPr>
              <a:t>答案卷樣式</a:t>
            </a:r>
            <a:endParaRPr lang="zh-TW" altLang="en-US" dirty="0" smtClean="0"/>
          </a:p>
        </p:txBody>
      </p:sp>
      <p:pic>
        <p:nvPicPr>
          <p:cNvPr id="69637" name="圖片 6" descr="會考_寫作測驗答案卷_0826_反面.jpg"/>
          <p:cNvPicPr>
            <a:picLocks noChangeAspect="1"/>
          </p:cNvPicPr>
          <p:nvPr/>
        </p:nvPicPr>
        <p:blipFill>
          <a:blip r:embed="rId2" cstate="print"/>
          <a:srcRect/>
          <a:stretch>
            <a:fillRect/>
          </a:stretch>
        </p:blipFill>
        <p:spPr bwMode="auto">
          <a:xfrm>
            <a:off x="4572000" y="3356992"/>
            <a:ext cx="4389437" cy="3101975"/>
          </a:xfrm>
          <a:prstGeom prst="rect">
            <a:avLst/>
          </a:prstGeom>
          <a:noFill/>
          <a:ln w="9525">
            <a:noFill/>
            <a:miter lim="800000"/>
            <a:headEnd/>
            <a:tailEnd/>
          </a:ln>
        </p:spPr>
      </p:pic>
      <p:pic>
        <p:nvPicPr>
          <p:cNvPr id="69636" name="圖片 6" descr="會考_寫作測驗答案卷_0917_一般卷_頁面_1.png"/>
          <p:cNvPicPr>
            <a:picLocks noChangeAspect="1"/>
          </p:cNvPicPr>
          <p:nvPr/>
        </p:nvPicPr>
        <p:blipFill>
          <a:blip r:embed="rId3" cstate="print"/>
          <a:srcRect/>
          <a:stretch>
            <a:fillRect/>
          </a:stretch>
        </p:blipFill>
        <p:spPr bwMode="auto">
          <a:xfrm>
            <a:off x="129480" y="1052736"/>
            <a:ext cx="7305183" cy="5221019"/>
          </a:xfrm>
          <a:prstGeom prst="rect">
            <a:avLst/>
          </a:prstGeom>
          <a:noFill/>
          <a:ln w="9525">
            <a:noFill/>
            <a:miter lim="800000"/>
            <a:headEnd/>
            <a:tailEnd/>
          </a:ln>
        </p:spPr>
      </p:pic>
      <p:sp>
        <p:nvSpPr>
          <p:cNvPr id="7" name="矩形 6"/>
          <p:cNvSpPr/>
          <p:nvPr/>
        </p:nvSpPr>
        <p:spPr>
          <a:xfrm>
            <a:off x="6444208" y="4829415"/>
            <a:ext cx="648072" cy="1191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8194725" y="5878508"/>
            <a:ext cx="431800" cy="4468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6156176" y="1243270"/>
            <a:ext cx="431800" cy="1105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pPr eaLnBrk="1" hangingPunct="1"/>
            <a:r>
              <a:rPr lang="zh-TW" altLang="en-US" smtClean="0">
                <a:latin typeface="微軟正黑體" pitchFamily="34" charset="-120"/>
              </a:rPr>
              <a:t>評分方式</a:t>
            </a:r>
          </a:p>
        </p:txBody>
      </p:sp>
      <p:sp>
        <p:nvSpPr>
          <p:cNvPr id="3" name="內容版面配置區 2"/>
          <p:cNvSpPr>
            <a:spLocks noGrp="1"/>
          </p:cNvSpPr>
          <p:nvPr>
            <p:ph idx="1"/>
          </p:nvPr>
        </p:nvSpPr>
        <p:spPr>
          <a:xfrm>
            <a:off x="457200" y="1412776"/>
            <a:ext cx="8229600" cy="4924425"/>
          </a:xfrm>
        </p:spPr>
        <p:txBody>
          <a:bodyPr>
            <a:noAutofit/>
          </a:bodyPr>
          <a:lstStyle/>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評分方式採級分制，將學生寫作能力由劣至優區分為</a:t>
            </a:r>
            <a:r>
              <a:rPr lang="zh-TW" altLang="en-US" sz="3000" b="1" dirty="0" smtClean="0">
                <a:latin typeface="標楷體" pitchFamily="65" charset="-120"/>
              </a:rPr>
              <a:t>一至六等級</a:t>
            </a:r>
            <a:r>
              <a:rPr lang="zh-TW" altLang="en-US" sz="3000" dirty="0" smtClean="0">
                <a:latin typeface="標楷體" pitchFamily="65" charset="-120"/>
              </a:rPr>
              <a:t>，</a:t>
            </a:r>
            <a:r>
              <a:rPr lang="zh-TW" altLang="en-US" sz="3000" b="1" dirty="0" smtClean="0">
                <a:latin typeface="標楷體" pitchFamily="65" charset="-120"/>
              </a:rPr>
              <a:t>四級分達一般水準</a:t>
            </a:r>
            <a:r>
              <a:rPr lang="zh-TW" altLang="en-US" sz="3000" dirty="0" smtClean="0">
                <a:latin typeface="標楷體" pitchFamily="65" charset="-120"/>
              </a:rPr>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一篇文章由兩位評閱委員分別評閱，取較</a:t>
            </a:r>
            <a:r>
              <a:rPr lang="zh-TW" altLang="en-US" sz="3000" b="1" dirty="0" smtClean="0">
                <a:latin typeface="標楷體" pitchFamily="65" charset="-120"/>
              </a:rPr>
              <a:t>高分</a:t>
            </a:r>
            <a:r>
              <a:rPr lang="zh-TW" altLang="en-US" sz="3000" dirty="0" smtClean="0">
                <a:latin typeface="標楷體" pitchFamily="65" charset="-120"/>
              </a:rPr>
              <a:t>者。</a:t>
            </a:r>
            <a:endParaRPr lang="en-US" altLang="zh-TW" sz="3000" dirty="0" smtClean="0">
              <a:latin typeface="標楷體" pitchFamily="65" charset="-120"/>
            </a:endParaRPr>
          </a:p>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若兩位委員評定</a:t>
            </a:r>
            <a:r>
              <a:rPr lang="zh-TW" altLang="en-US" sz="3000" b="1" dirty="0" smtClean="0">
                <a:latin typeface="標楷體" pitchFamily="65" charset="-120"/>
              </a:rPr>
              <a:t>結果相差二級分以上</a:t>
            </a:r>
            <a:r>
              <a:rPr lang="en-US" altLang="zh-TW" sz="3000" dirty="0" smtClean="0">
                <a:latin typeface="標楷體" pitchFamily="65" charset="-120"/>
              </a:rPr>
              <a:t>(</a:t>
            </a:r>
            <a:r>
              <a:rPr lang="zh-TW" altLang="en-US" sz="3000" dirty="0" smtClean="0">
                <a:latin typeface="標楷體" pitchFamily="65" charset="-120"/>
              </a:rPr>
              <a:t>包含二級分</a:t>
            </a:r>
            <a:r>
              <a:rPr lang="en-US" altLang="zh-TW" sz="3000" dirty="0" smtClean="0">
                <a:latin typeface="標楷體" pitchFamily="65" charset="-120"/>
              </a:rPr>
              <a:t>)</a:t>
            </a:r>
            <a:r>
              <a:rPr lang="zh-TW" altLang="en-US" sz="3000" dirty="0" smtClean="0">
                <a:latin typeface="標楷體" pitchFamily="65" charset="-120"/>
              </a:rPr>
              <a:t>，或</a:t>
            </a:r>
            <a:r>
              <a:rPr lang="zh-TW" altLang="en-US" sz="3000" b="1" dirty="0" smtClean="0">
                <a:latin typeface="標楷體" pitchFamily="65" charset="-120"/>
              </a:rPr>
              <a:t>其中一閱分數為零級分</a:t>
            </a:r>
            <a:r>
              <a:rPr lang="zh-TW" altLang="en-US" sz="3000" dirty="0" smtClean="0">
                <a:latin typeface="標楷體" pitchFamily="65" charset="-120"/>
              </a:rPr>
              <a:t>時，則再請核心委員進行複閱。</a:t>
            </a:r>
            <a:endParaRPr lang="en-US" altLang="zh-TW" sz="3000" dirty="0" smtClean="0">
              <a:latin typeface="標楷體" pitchFamily="65"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457200" y="142875"/>
            <a:ext cx="8229600" cy="1143000"/>
          </a:xfrm>
        </p:spPr>
        <p:txBody>
          <a:bodyPr/>
          <a:lstStyle/>
          <a:p>
            <a:pPr eaLnBrk="1" hangingPunct="1"/>
            <a:r>
              <a:rPr lang="zh-TW" altLang="en-US" dirty="0" smtClean="0">
                <a:latin typeface="微軟正黑體" pitchFamily="34" charset="-120"/>
              </a:rPr>
              <a:t>寫作測驗作答注意事項</a:t>
            </a:r>
          </a:p>
        </p:txBody>
      </p:sp>
      <p:sp>
        <p:nvSpPr>
          <p:cNvPr id="82947" name="內容版面配置區 2"/>
          <p:cNvSpPr>
            <a:spLocks noGrp="1"/>
          </p:cNvSpPr>
          <p:nvPr>
            <p:ph idx="1"/>
          </p:nvPr>
        </p:nvSpPr>
        <p:spPr>
          <a:xfrm>
            <a:off x="179388" y="1268437"/>
            <a:ext cx="8507412" cy="4968875"/>
          </a:xfrm>
        </p:spPr>
        <p:txBody>
          <a:bodyPr/>
          <a:lstStyle/>
          <a:p>
            <a:pPr marL="866775" lvl="1" indent="-565150" defTabSz="1511300" eaLnBrk="1" hangingPunct="1">
              <a:lnSpc>
                <a:spcPct val="95000"/>
              </a:lnSpc>
              <a:buFont typeface="Wingdings" pitchFamily="2" charset="2"/>
              <a:buChar char="u"/>
              <a:defRPr/>
            </a:pPr>
            <a:r>
              <a:rPr lang="zh-TW" altLang="zh-TW" sz="2400" dirty="0" smtClean="0">
                <a:latin typeface="微軟正黑體" panose="020B0604030504040204" pitchFamily="34" charset="-120"/>
              </a:rPr>
              <a:t>作答方式：</a:t>
            </a:r>
            <a:r>
              <a:rPr lang="zh-TW" altLang="en-US" sz="2400" dirty="0" smtClean="0">
                <a:latin typeface="微軟正黑體" panose="020B0604030504040204" pitchFamily="34" charset="-120"/>
              </a:rPr>
              <a:t>必須仔細閱讀完整試題後，撰寫一篇文章。 </a:t>
            </a:r>
            <a:endParaRPr lang="en-US" altLang="zh-TW" sz="2400" dirty="0" smtClean="0">
              <a:latin typeface="微軟正黑體" panose="020B0604030504040204" pitchFamily="34" charset="-120"/>
            </a:endParaRPr>
          </a:p>
          <a:p>
            <a:pPr marL="866775" lvl="1" indent="-565150" defTabSz="1511300" eaLnBrk="1" hangingPunct="1">
              <a:lnSpc>
                <a:spcPct val="95000"/>
              </a:lnSpc>
              <a:buFont typeface="Wingdings" pitchFamily="2" charset="2"/>
              <a:buChar char="u"/>
              <a:defRPr/>
            </a:pPr>
            <a:r>
              <a:rPr lang="zh-TW" altLang="en-US" sz="2400" dirty="0" smtClean="0">
                <a:latin typeface="微軟正黑體" panose="020B0604030504040204" pitchFamily="34" charset="-120"/>
              </a:rPr>
              <a:t>從第一頁右邊第一行開始作答，並不得要求增加答案卷作答。</a:t>
            </a:r>
            <a:endParaRPr lang="en-US" altLang="zh-TW" sz="2400" dirty="0" smtClean="0">
              <a:latin typeface="微軟正黑體" panose="020B0604030504040204" pitchFamily="34" charset="-120"/>
            </a:endParaRPr>
          </a:p>
          <a:p>
            <a:pPr marL="806450" indent="-498475" algn="just" defTabSz="1511300" eaLnBrk="1">
              <a:lnSpc>
                <a:spcPct val="95000"/>
              </a:lnSpc>
              <a:buFont typeface="Wingdings" pitchFamily="2" charset="2"/>
              <a:buChar char="u"/>
              <a:defRPr/>
            </a:pPr>
            <a:r>
              <a:rPr lang="zh-TW" altLang="en-US" sz="2400" b="1" dirty="0" smtClean="0">
                <a:latin typeface="微軟正黑體" panose="020B0604030504040204" pitchFamily="34" charset="-120"/>
              </a:rPr>
              <a:t>以下情形影響作答結果呈現，可能影響得分：</a:t>
            </a:r>
            <a:endParaRPr lang="en-US" altLang="zh-TW" sz="2400" b="1" dirty="0" smtClean="0">
              <a:latin typeface="微軟正黑體" panose="020B0604030504040204" pitchFamily="34" charset="-120"/>
            </a:endParaRPr>
          </a:p>
          <a:p>
            <a:pPr marL="841375" indent="-300038" algn="just" defTabSz="1511300" eaLnBrk="1">
              <a:lnSpc>
                <a:spcPct val="95000"/>
              </a:lnSpc>
              <a:buFontTx/>
              <a:buNone/>
              <a:defRPr/>
            </a:pPr>
            <a:r>
              <a:rPr lang="en-US" altLang="zh-TW" sz="2400" b="1" dirty="0" smtClean="0">
                <a:latin typeface="微軟正黑體" panose="020B0604030504040204" pitchFamily="34" charset="-120"/>
              </a:rPr>
              <a:t>   </a:t>
            </a:r>
            <a:r>
              <a:rPr lang="zh-TW" altLang="en-US" sz="2400" dirty="0" smtClean="0">
                <a:latin typeface="微軟正黑體" panose="020B0604030504040204" pitchFamily="34" charset="-120"/>
              </a:rPr>
              <a:t>未用本國文字書寫（正體字）；未用黑色墨水的筆書寫（</a:t>
            </a:r>
            <a:r>
              <a:rPr lang="zh-TW" altLang="zh-TW" sz="2400" dirty="0" smtClean="0">
                <a:latin typeface="微軟正黑體" panose="020B0604030504040204" pitchFamily="34" charset="-120"/>
              </a:rPr>
              <a:t>建議使用</a:t>
            </a:r>
            <a:r>
              <a:rPr lang="en-US" altLang="zh-TW" sz="2400" dirty="0" smtClean="0">
                <a:latin typeface="Times New Roman" pitchFamily="18" charset="0"/>
                <a:cs typeface="Times New Roman" pitchFamily="18" charset="0"/>
              </a:rPr>
              <a:t>0.5mm</a:t>
            </a:r>
            <a:r>
              <a:rPr lang="zh-TW" altLang="zh-TW"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0.7mm</a:t>
            </a:r>
            <a:r>
              <a:rPr lang="zh-TW" altLang="zh-TW" sz="2400" dirty="0" smtClean="0">
                <a:latin typeface="微軟正黑體" panose="020B0604030504040204" pitchFamily="34" charset="-120"/>
              </a:rPr>
              <a:t>之筆尖</a:t>
            </a:r>
            <a:r>
              <a:rPr lang="zh-TW" altLang="en-US" sz="2400" dirty="0" smtClean="0">
                <a:latin typeface="微軟正黑體" panose="020B0604030504040204" pitchFamily="34" charset="-120"/>
              </a:rPr>
              <a:t>，且不得使用鉛筆）；書寫內容超出答案卷格線外框。</a:t>
            </a:r>
          </a:p>
          <a:p>
            <a:pPr marL="796925" indent="-498475" algn="just" defTabSz="1511300" eaLnBrk="1">
              <a:lnSpc>
                <a:spcPct val="95000"/>
              </a:lnSpc>
              <a:buFont typeface="Wingdings" pitchFamily="2" charset="2"/>
              <a:buChar char="u"/>
              <a:defRPr/>
            </a:pPr>
            <a:r>
              <a:rPr lang="zh-TW" altLang="en-US" sz="2400" b="1" dirty="0" smtClean="0">
                <a:latin typeface="微軟正黑體" panose="020B0604030504040204" pitchFamily="34" charset="-120"/>
              </a:rPr>
              <a:t>以下情形違反考場規則，將不予計分：</a:t>
            </a:r>
            <a:endParaRPr lang="en-US" altLang="zh-TW" sz="2400" b="1" dirty="0" smtClean="0">
              <a:latin typeface="微軟正黑體" panose="020B0604030504040204" pitchFamily="34" charset="-120"/>
            </a:endParaRPr>
          </a:p>
          <a:p>
            <a:pPr marL="777875" indent="-506413" algn="just" defTabSz="1511300" eaLnBrk="1">
              <a:lnSpc>
                <a:spcPct val="95000"/>
              </a:lnSpc>
              <a:buFontTx/>
              <a:buNone/>
              <a:tabLst>
                <a:tab pos="803275" algn="l"/>
              </a:tabLst>
              <a:defRPr/>
            </a:pPr>
            <a:r>
              <a:rPr lang="en-US" altLang="zh-TW" sz="2400" b="1" dirty="0" smtClean="0">
                <a:latin typeface="微軟正黑體" panose="020B0604030504040204" pitchFamily="34" charset="-120"/>
              </a:rPr>
              <a:t>   	</a:t>
            </a:r>
            <a:r>
              <a:rPr lang="zh-TW" altLang="en-US" sz="2400" dirty="0" smtClean="0">
                <a:latin typeface="微軟正黑體" panose="020B0604030504040204" pitchFamily="34" charset="-120"/>
              </a:rPr>
              <a:t>於答案紙上透露私人身分；污損答案卷，或於答案卷上作任何標記。</a:t>
            </a:r>
            <a:endParaRPr lang="en-US" altLang="zh-TW" sz="2400" dirty="0" smtClean="0">
              <a:latin typeface="微軟正黑體" panose="020B0604030504040204" pitchFamily="34" charset="-120"/>
            </a:endParaRPr>
          </a:p>
          <a:p>
            <a:pPr marL="866775" lvl="1" indent="-565150" defTabSz="1511300" eaLnBrk="1" hangingPunct="1">
              <a:lnSpc>
                <a:spcPct val="95000"/>
              </a:lnSpc>
              <a:buClr>
                <a:schemeClr val="accent4"/>
              </a:buClr>
              <a:buFont typeface="Wingdings" pitchFamily="2" charset="2"/>
              <a:buChar char="u"/>
              <a:defRPr/>
            </a:pPr>
            <a:r>
              <a:rPr lang="zh-TW" altLang="en-US" sz="2400" dirty="0">
                <a:latin typeface="微軟正黑體" panose="020B0604030504040204" pitchFamily="34" charset="-120"/>
              </a:rPr>
              <a:t>字體美醜、文章長度不在評分規準中。</a:t>
            </a:r>
            <a:endParaRPr lang="en-US" altLang="zh-TW" sz="2400" dirty="0">
              <a:latin typeface="微軟正黑體" panose="020B0604030504040204" pitchFamily="34" charset="-120"/>
            </a:endParaRPr>
          </a:p>
          <a:p>
            <a:pPr marL="866775" lvl="1" indent="-565150" defTabSz="1511300" eaLnBrk="1" hangingPunct="1">
              <a:lnSpc>
                <a:spcPct val="95000"/>
              </a:lnSpc>
              <a:buClr>
                <a:schemeClr val="accent4"/>
              </a:buClr>
              <a:buFont typeface="Wingdings" pitchFamily="2" charset="2"/>
              <a:buChar char="u"/>
              <a:defRPr/>
            </a:pPr>
            <a:r>
              <a:rPr lang="zh-TW" altLang="en-US" sz="2400" dirty="0">
                <a:latin typeface="微軟正黑體" panose="020B0604030504040204" pitchFamily="34" charset="-120"/>
              </a:rPr>
              <a:t>另針對使用詩歌體、完全離題、只抄寫題目或說明及空白卷等考生，因無法判斷其寫作能力，給予其零級分。</a:t>
            </a:r>
          </a:p>
          <a:p>
            <a:pPr marL="866775" lvl="1" indent="-565150" defTabSz="1511300" eaLnBrk="1" hangingPunct="1">
              <a:lnSpc>
                <a:spcPct val="95000"/>
              </a:lnSpc>
              <a:buFont typeface="Wingdings" pitchFamily="2" charset="2"/>
              <a:buChar char="u"/>
              <a:tabLst>
                <a:tab pos="803275" algn="l"/>
              </a:tabLst>
              <a:defRPr/>
            </a:pPr>
            <a:endParaRPr lang="zh-TW" altLang="en-US" sz="2400" dirty="0">
              <a:latin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內容版面配置區 4" descr="105030114A.jpg"/>
          <p:cNvPicPr>
            <a:picLocks noChangeAspect="1"/>
          </p:cNvPicPr>
          <p:nvPr/>
        </p:nvPicPr>
        <p:blipFill>
          <a:blip r:embed="rId2" cstate="print"/>
          <a:srcRect/>
          <a:stretch>
            <a:fillRect/>
          </a:stretch>
        </p:blipFill>
        <p:spPr bwMode="auto">
          <a:xfrm>
            <a:off x="1011238" y="404813"/>
            <a:ext cx="8024812" cy="6048375"/>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墨水不足</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內容版面配置區 4" descr="96260436301-6.JPG"/>
          <p:cNvPicPr>
            <a:picLocks noChangeAspect="1"/>
          </p:cNvPicPr>
          <p:nvPr/>
        </p:nvPicPr>
        <p:blipFill>
          <a:blip r:embed="rId2" cstate="print"/>
          <a:srcRect/>
          <a:stretch>
            <a:fillRect/>
          </a:stretch>
        </p:blipFill>
        <p:spPr bwMode="auto">
          <a:xfrm>
            <a:off x="1042988" y="361950"/>
            <a:ext cx="8027987" cy="6116638"/>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字體太小</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非版面問題卷\113112215B.jpg"/>
          <p:cNvPicPr>
            <a:picLocks noChangeAspect="1" noChangeArrowheads="1"/>
          </p:cNvPicPr>
          <p:nvPr/>
        </p:nvPicPr>
        <p:blipFill>
          <a:blip r:embed="rId2" cstate="print"/>
          <a:srcRect/>
          <a:stretch>
            <a:fillRect/>
          </a:stretch>
        </p:blipFill>
        <p:spPr bwMode="auto">
          <a:xfrm>
            <a:off x="971550" y="404813"/>
            <a:ext cx="7970838" cy="6011862"/>
          </a:xfrm>
          <a:prstGeom prst="rect">
            <a:avLst/>
          </a:prstGeom>
          <a:noFill/>
          <a:ln w="9525">
            <a:noFill/>
            <a:miter lim="800000"/>
            <a:headEnd/>
            <a:tailEnd/>
          </a:ln>
        </p:spPr>
      </p:pic>
      <p:sp>
        <p:nvSpPr>
          <p:cNvPr id="5" name="橢圓 4"/>
          <p:cNvSpPr>
            <a:spLocks noChangeArrowheads="1"/>
          </p:cNvSpPr>
          <p:nvPr/>
        </p:nvSpPr>
        <p:spPr bwMode="auto">
          <a:xfrm>
            <a:off x="8675688" y="2781300"/>
            <a:ext cx="360362" cy="2447925"/>
          </a:xfrm>
          <a:prstGeom prst="ellipse">
            <a:avLst/>
          </a:prstGeom>
          <a:noFill/>
          <a:ln w="25400" algn="ctr">
            <a:solidFill>
              <a:srgbClr val="E70000"/>
            </a:solidFill>
            <a:round/>
            <a:headEnd/>
            <a:tailEnd/>
          </a:ln>
        </p:spPr>
        <p:txBody>
          <a:bodyPr lIns="91435" tIns="45717" rIns="91435" bIns="45717" anchor="ctr"/>
          <a:lstStyle/>
          <a:p>
            <a:pPr algn="ctr" eaLnBrk="1" hangingPunct="1">
              <a:defRPr/>
            </a:pPr>
            <a:endParaRPr lang="zh-TW" altLang="en-US">
              <a:solidFill>
                <a:schemeClr val="dk1"/>
              </a:solidFill>
              <a:latin typeface="+mn-lt"/>
              <a:ea typeface="+mn-ea"/>
            </a:endParaRPr>
          </a:p>
        </p:txBody>
      </p:sp>
      <p:sp>
        <p:nvSpPr>
          <p:cNvPr id="6"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超出格線</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joycethw.BCTEST\桌面\圖檔\98-2\202110436\202110436A.jpg"/>
          <p:cNvPicPr>
            <a:picLocks noChangeAspect="1" noChangeArrowheads="1"/>
          </p:cNvPicPr>
          <p:nvPr/>
        </p:nvPicPr>
        <p:blipFill>
          <a:blip r:embed="rId2" cstate="print"/>
          <a:srcRect/>
          <a:stretch>
            <a:fillRect/>
          </a:stretch>
        </p:blipFill>
        <p:spPr bwMode="auto">
          <a:xfrm>
            <a:off x="1044575" y="404813"/>
            <a:ext cx="7796213" cy="5949950"/>
          </a:xfrm>
          <a:prstGeom prst="rect">
            <a:avLst/>
          </a:prstGeom>
          <a:noFill/>
          <a:ln w="9525">
            <a:noFill/>
            <a:miter lim="800000"/>
            <a:headEnd/>
            <a:tailEnd/>
          </a:ln>
        </p:spPr>
      </p:pic>
      <p:sp>
        <p:nvSpPr>
          <p:cNvPr id="78851"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8852" name="橢圓 5"/>
          <p:cNvSpPr>
            <a:spLocks noChangeArrowheads="1"/>
          </p:cNvSpPr>
          <p:nvPr/>
        </p:nvSpPr>
        <p:spPr bwMode="auto">
          <a:xfrm>
            <a:off x="2339975" y="2205038"/>
            <a:ext cx="431800" cy="1008062"/>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圖片 4" descr="105131127A.jpg"/>
          <p:cNvPicPr>
            <a:picLocks noChangeAspect="1"/>
          </p:cNvPicPr>
          <p:nvPr/>
        </p:nvPicPr>
        <p:blipFill>
          <a:blip r:embed="rId2" cstate="print"/>
          <a:srcRect/>
          <a:stretch>
            <a:fillRect/>
          </a:stretch>
        </p:blipFill>
        <p:spPr bwMode="auto">
          <a:xfrm>
            <a:off x="936625" y="549275"/>
            <a:ext cx="8099425" cy="5759450"/>
          </a:xfrm>
          <a:prstGeom prst="rect">
            <a:avLst/>
          </a:prstGeom>
          <a:noFill/>
          <a:ln w="9525">
            <a:noFill/>
            <a:miter lim="800000"/>
            <a:headEnd/>
            <a:tailEnd/>
          </a:ln>
        </p:spPr>
      </p:pic>
      <p:sp>
        <p:nvSpPr>
          <p:cNvPr id="7987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9876" name="橢圓 5"/>
          <p:cNvSpPr>
            <a:spLocks noChangeArrowheads="1"/>
          </p:cNvSpPr>
          <p:nvPr/>
        </p:nvSpPr>
        <p:spPr bwMode="auto">
          <a:xfrm>
            <a:off x="8569325" y="5229225"/>
            <a:ext cx="503238" cy="1152525"/>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a:t>
            </a:r>
            <a:r>
              <a:rPr lang="zh-TW" altLang="en-US" sz="4400" b="1" dirty="0" smtClean="0">
                <a:latin typeface="標楷體" pitchFamily="65" charset="-120"/>
                <a:ea typeface="標楷體" pitchFamily="65" charset="-120"/>
                <a:cs typeface="+mj-cs"/>
              </a:rPr>
              <a:t>符號</a:t>
            </a:r>
            <a:endParaRPr lang="en-US" altLang="zh-TW" sz="4400" b="1" dirty="0" smtClean="0">
              <a:latin typeface="標楷體" pitchFamily="65" charset="-120"/>
              <a:ea typeface="標楷體" pitchFamily="65" charset="-120"/>
              <a:cs typeface="+mj-cs"/>
            </a:endParaRPr>
          </a:p>
          <a:p>
            <a:pPr algn="ctr">
              <a:defRPr/>
            </a:pPr>
            <a:endParaRPr lang="en-US" altLang="zh-TW" sz="4400" b="1" dirty="0">
              <a:latin typeface="標楷體" pitchFamily="65" charset="-120"/>
              <a:ea typeface="標楷體" pitchFamily="65" charset="-120"/>
              <a:cs typeface="+mj-cs"/>
            </a:endParaRPr>
          </a:p>
          <a:p>
            <a:pPr algn="ctr">
              <a:defRPr/>
            </a:pPr>
            <a:r>
              <a:rPr lang="zh-TW" altLang="en-US" sz="3200" b="1" dirty="0" smtClean="0">
                <a:solidFill>
                  <a:srgbClr val="FF0000"/>
                </a:solidFill>
                <a:latin typeface="標楷體" pitchFamily="65" charset="-120"/>
                <a:ea typeface="標楷體" pitchFamily="65" charset="-120"/>
                <a:cs typeface="+mj-cs"/>
              </a:rPr>
              <a:t>畫</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記</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圖</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形</a:t>
            </a:r>
          </a:p>
        </p:txBody>
      </p:sp>
      <p:pic>
        <p:nvPicPr>
          <p:cNvPr id="80899" name="內容版面配置區 3" descr="101082940A.jpg"/>
          <p:cNvPicPr>
            <a:picLocks noGrp="1" noChangeAspect="1"/>
          </p:cNvPicPr>
          <p:nvPr>
            <p:ph idx="1"/>
          </p:nvPr>
        </p:nvPicPr>
        <p:blipFill>
          <a:blip r:embed="rId2" cstate="print"/>
          <a:srcRect/>
          <a:stretch>
            <a:fillRect/>
          </a:stretch>
        </p:blipFill>
        <p:spPr>
          <a:xfrm>
            <a:off x="900113" y="476250"/>
            <a:ext cx="8064500" cy="5756275"/>
          </a:xfrm>
        </p:spPr>
      </p:pic>
      <p:sp>
        <p:nvSpPr>
          <p:cNvPr id="80900" name="橢圓 5"/>
          <p:cNvSpPr>
            <a:spLocks noChangeArrowheads="1"/>
          </p:cNvSpPr>
          <p:nvPr/>
        </p:nvSpPr>
        <p:spPr bwMode="auto">
          <a:xfrm>
            <a:off x="1187450" y="2997200"/>
            <a:ext cx="431800" cy="431800"/>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季芬說106宣導簡報封面-計分說明.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註記符號</a:t>
            </a:r>
            <a:endParaRPr lang="en-US" altLang="zh-TW" sz="4400" b="1" dirty="0">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正</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以</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外</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寫</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不</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關</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字</a:t>
            </a:r>
          </a:p>
        </p:txBody>
      </p:sp>
      <p:pic>
        <p:nvPicPr>
          <p:cNvPr id="81923" name="Picture 4" descr="C:\Users\chou517\AppData\Local\Temp\Rar$DI12.2749\108051628A.jpg"/>
          <p:cNvPicPr>
            <a:picLocks noChangeAspect="1" noChangeArrowheads="1"/>
          </p:cNvPicPr>
          <p:nvPr/>
        </p:nvPicPr>
        <p:blipFill>
          <a:blip r:embed="rId2" cstate="print"/>
          <a:srcRect/>
          <a:stretch>
            <a:fillRect/>
          </a:stretch>
        </p:blipFill>
        <p:spPr bwMode="auto">
          <a:xfrm>
            <a:off x="971550" y="333375"/>
            <a:ext cx="7972425" cy="5881688"/>
          </a:xfrm>
          <a:prstGeom prst="rect">
            <a:avLst/>
          </a:prstGeom>
          <a:noFill/>
          <a:ln w="9525">
            <a:noFill/>
            <a:miter lim="800000"/>
            <a:headEnd/>
            <a:tailEnd/>
          </a:ln>
        </p:spPr>
      </p:pic>
      <p:sp>
        <p:nvSpPr>
          <p:cNvPr id="81924" name="橢圓 5"/>
          <p:cNvSpPr>
            <a:spLocks noChangeArrowheads="1"/>
          </p:cNvSpPr>
          <p:nvPr/>
        </p:nvSpPr>
        <p:spPr bwMode="auto">
          <a:xfrm>
            <a:off x="1835150" y="981075"/>
            <a:ext cx="1008063" cy="4751388"/>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詩歌體</a:t>
            </a:r>
          </a:p>
        </p:txBody>
      </p:sp>
      <p:pic>
        <p:nvPicPr>
          <p:cNvPr id="82947" name="內容版面配置區 4" descr="105073710A.jpg"/>
          <p:cNvPicPr>
            <a:picLocks noGrp="1" noChangeAspect="1"/>
          </p:cNvPicPr>
          <p:nvPr>
            <p:ph idx="1"/>
          </p:nvPr>
        </p:nvPicPr>
        <p:blipFill>
          <a:blip r:embed="rId2" cstate="print"/>
          <a:srcRect/>
          <a:stretch>
            <a:fillRect/>
          </a:stretch>
        </p:blipFill>
        <p:spPr>
          <a:xfrm>
            <a:off x="1116013" y="476250"/>
            <a:ext cx="7799387" cy="59166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57200" y="116632"/>
            <a:ext cx="8229600" cy="1143000"/>
          </a:xfrm>
        </p:spPr>
        <p:txBody>
          <a:bodyPr/>
          <a:lstStyle/>
          <a:p>
            <a:r>
              <a:rPr lang="zh-TW" altLang="en-US" dirty="0" smtClean="0"/>
              <a:t>國中教育會考</a:t>
            </a:r>
          </a:p>
        </p:txBody>
      </p:sp>
      <p:pic>
        <p:nvPicPr>
          <p:cNvPr id="8195" name="Picture 3"/>
          <p:cNvPicPr>
            <a:picLocks noChangeAspect="1" noChangeArrowheads="1"/>
          </p:cNvPicPr>
          <p:nvPr/>
        </p:nvPicPr>
        <p:blipFill>
          <a:blip r:embed="rId2" cstate="print"/>
          <a:srcRect/>
          <a:stretch>
            <a:fillRect/>
          </a:stretch>
        </p:blipFill>
        <p:spPr bwMode="auto">
          <a:xfrm>
            <a:off x="323528" y="1657573"/>
            <a:ext cx="5277172" cy="4831425"/>
          </a:xfrm>
          <a:prstGeom prst="rect">
            <a:avLst/>
          </a:prstGeom>
          <a:noFill/>
          <a:ln w="9525">
            <a:noFill/>
            <a:miter lim="800000"/>
            <a:headEnd/>
            <a:tailEnd/>
          </a:ln>
        </p:spPr>
      </p:pic>
      <p:sp>
        <p:nvSpPr>
          <p:cNvPr id="11268" name="內容版面配置區 2"/>
          <p:cNvSpPr>
            <a:spLocks noGrp="1"/>
          </p:cNvSpPr>
          <p:nvPr>
            <p:ph idx="1"/>
          </p:nvPr>
        </p:nvSpPr>
        <p:spPr>
          <a:xfrm>
            <a:off x="5652120" y="1657573"/>
            <a:ext cx="3419475" cy="3671888"/>
          </a:xfrm>
        </p:spPr>
        <p:txBody>
          <a:bodyPr/>
          <a:lstStyle/>
          <a:p>
            <a:pPr>
              <a:buFont typeface="Wingdings" pitchFamily="2" charset="2"/>
              <a:buChar char="u"/>
            </a:pPr>
            <a:r>
              <a:rPr lang="zh-TW" altLang="en-US" sz="2800" dirty="0" smtClean="0">
                <a:latin typeface="微軟正黑體" pitchFamily="34" charset="-120"/>
              </a:rPr>
              <a:t>提</a:t>
            </a:r>
            <a:r>
              <a:rPr lang="zh-TW" altLang="zh-TW" sz="2800" dirty="0" smtClean="0">
                <a:latin typeface="微軟正黑體" pitchFamily="34" charset="-120"/>
              </a:rPr>
              <a:t>供</a:t>
            </a:r>
            <a:r>
              <a:rPr lang="zh-TW" altLang="zh-TW" sz="2800" u="sng" dirty="0" smtClean="0">
                <a:latin typeface="微軟正黑體" pitchFamily="34" charset="-120"/>
              </a:rPr>
              <a:t>學生</a:t>
            </a:r>
            <a:r>
              <a:rPr lang="zh-TW" altLang="zh-TW" sz="2800" dirty="0" smtClean="0">
                <a:latin typeface="微軟正黑體" pitchFamily="34" charset="-120"/>
              </a:rPr>
              <a:t>、</a:t>
            </a:r>
            <a:r>
              <a:rPr lang="zh-TW" altLang="zh-TW" sz="2800" u="sng" dirty="0" smtClean="0">
                <a:latin typeface="微軟正黑體" pitchFamily="34" charset="-120"/>
              </a:rPr>
              <a:t>教師</a:t>
            </a:r>
            <a:r>
              <a:rPr lang="zh-TW" altLang="zh-TW" sz="2800" dirty="0" smtClean="0">
                <a:latin typeface="微軟正黑體" pitchFamily="34" charset="-120"/>
              </a:rPr>
              <a:t>、</a:t>
            </a:r>
            <a:r>
              <a:rPr lang="zh-TW" altLang="zh-TW" sz="2800" u="sng" dirty="0" smtClean="0">
                <a:latin typeface="微軟正黑體" pitchFamily="34" charset="-120"/>
              </a:rPr>
              <a:t>學校</a:t>
            </a:r>
            <a:r>
              <a:rPr lang="zh-TW" altLang="zh-TW" sz="2800" dirty="0" smtClean="0">
                <a:latin typeface="微軟正黑體" pitchFamily="34" charset="-120"/>
              </a:rPr>
              <a:t>、</a:t>
            </a:r>
            <a:r>
              <a:rPr lang="zh-TW" altLang="zh-TW" sz="2800" u="sng" dirty="0" smtClean="0">
                <a:latin typeface="微軟正黑體" pitchFamily="34" charset="-120"/>
              </a:rPr>
              <a:t>家長</a:t>
            </a:r>
            <a:r>
              <a:rPr lang="zh-TW" altLang="zh-TW" sz="2800" dirty="0" smtClean="0">
                <a:latin typeface="微軟正黑體" pitchFamily="34" charset="-120"/>
              </a:rPr>
              <a:t>及</a:t>
            </a:r>
            <a:r>
              <a:rPr lang="zh-TW" altLang="zh-TW" sz="2800" u="sng" dirty="0" smtClean="0">
                <a:latin typeface="微軟正黑體" pitchFamily="34" charset="-120"/>
              </a:rPr>
              <a:t>主管機關</a:t>
            </a:r>
            <a:r>
              <a:rPr lang="zh-TW" altLang="zh-TW" sz="2800" b="1" dirty="0" smtClean="0">
                <a:latin typeface="微軟正黑體" pitchFamily="34" charset="-120"/>
              </a:rPr>
              <a:t>瞭解</a:t>
            </a:r>
            <a:r>
              <a:rPr lang="zh-TW" altLang="zh-TW" sz="2800" dirty="0" smtClean="0">
                <a:latin typeface="微軟正黑體" pitchFamily="34" charset="-120"/>
              </a:rPr>
              <a:t>學生學習品質</a:t>
            </a:r>
            <a:endParaRPr lang="en-US" altLang="zh-TW" sz="2800" dirty="0" smtClean="0">
              <a:solidFill>
                <a:srgbClr val="0000FF"/>
              </a:solidFill>
              <a:latin typeface="微軟正黑體" pitchFamily="34" charset="-120"/>
            </a:endParaRPr>
          </a:p>
          <a:p>
            <a:endParaRPr lang="en-US" altLang="zh-TW" dirty="0" smtClean="0">
              <a:solidFill>
                <a:srgbClr val="0000FF"/>
              </a:solidFill>
            </a:endParaRPr>
          </a:p>
          <a:p>
            <a:endParaRPr lang="en-US" altLang="zh-TW" dirty="0" smtClean="0"/>
          </a:p>
          <a:p>
            <a:endParaRPr lang="en-US" altLang="zh-TW" dirty="0" smtClean="0"/>
          </a:p>
          <a:p>
            <a:endParaRPr lang="zh-TW" altLang="en-US" dirty="0" smtClean="0"/>
          </a:p>
        </p:txBody>
      </p:sp>
      <p:pic>
        <p:nvPicPr>
          <p:cNvPr id="11269" name="Picture 3"/>
          <p:cNvPicPr>
            <a:picLocks noChangeAspect="1" noChangeArrowheads="1"/>
          </p:cNvPicPr>
          <p:nvPr/>
        </p:nvPicPr>
        <p:blipFill>
          <a:blip r:embed="rId3" cstate="print"/>
          <a:srcRect l="2013" t="-4375" r="4407"/>
          <a:stretch>
            <a:fillRect/>
          </a:stretch>
        </p:blipFill>
        <p:spPr bwMode="auto">
          <a:xfrm>
            <a:off x="5652120" y="3608611"/>
            <a:ext cx="3348038" cy="1717675"/>
          </a:xfrm>
          <a:prstGeom prst="rect">
            <a:avLst/>
          </a:prstGeom>
          <a:noFill/>
          <a:ln w="9525">
            <a:noFill/>
            <a:miter lim="800000"/>
            <a:headEnd/>
            <a:tailEnd/>
          </a:ln>
        </p:spPr>
      </p:pic>
      <p:sp>
        <p:nvSpPr>
          <p:cNvPr id="2" name="矩形圖說文字 1"/>
          <p:cNvSpPr/>
          <p:nvPr/>
        </p:nvSpPr>
        <p:spPr>
          <a:xfrm>
            <a:off x="529183" y="1052736"/>
            <a:ext cx="1522537" cy="431800"/>
          </a:xfrm>
          <a:prstGeom prst="wedgeRectCallout">
            <a:avLst>
              <a:gd name="adj1" fmla="val 16582"/>
              <a:gd name="adj2" fmla="val 10339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sp>
        <p:nvSpPr>
          <p:cNvPr id="13" name="矩形圖說文字 12"/>
          <p:cNvSpPr/>
          <p:nvPr/>
        </p:nvSpPr>
        <p:spPr>
          <a:xfrm>
            <a:off x="3204518" y="1196206"/>
            <a:ext cx="2087562" cy="431800"/>
          </a:xfrm>
          <a:prstGeom prst="wedgeRectCallout">
            <a:avLst>
              <a:gd name="adj1" fmla="val 4746"/>
              <a:gd name="adj2" fmla="val 987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說明</a:t>
            </a:r>
          </a:p>
        </p:txBody>
      </p:sp>
      <p:sp>
        <p:nvSpPr>
          <p:cNvPr id="14" name="內容版面配置區 2"/>
          <p:cNvSpPr txBox="1">
            <a:spLocks/>
          </p:cNvSpPr>
          <p:nvPr/>
        </p:nvSpPr>
        <p:spPr bwMode="auto">
          <a:xfrm>
            <a:off x="6084888" y="5642198"/>
            <a:ext cx="34194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400" b="1" kern="0" dirty="0" smtClean="0">
                <a:solidFill>
                  <a:srgbClr val="FF0000"/>
                </a:solidFill>
                <a:latin typeface="標楷體" pitchFamily="65" charset="-120"/>
                <a:ea typeface="標楷體" pitchFamily="65" charset="-120"/>
              </a:rPr>
              <a:t>「標準參照測驗」</a:t>
            </a:r>
            <a:endParaRPr lang="zh-TW" altLang="en-US" b="1" kern="0" dirty="0" smtClean="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24744"/>
            <a:ext cx="8229600" cy="5328939"/>
          </a:xfrm>
        </p:spPr>
        <p:txBody>
          <a:bodyPr/>
          <a:lstStyle/>
          <a:p>
            <a:pPr>
              <a:buFont typeface="Wingdings" pitchFamily="2" charset="2"/>
              <a:buChar char="u"/>
              <a:defRPr/>
            </a:pPr>
            <a:r>
              <a:rPr lang="zh-TW" altLang="en-US" sz="2800" dirty="0">
                <a:latin typeface="微軟正黑體" pitchFamily="34" charset="-120"/>
              </a:rPr>
              <a:t>標準參照</a:t>
            </a:r>
            <a:r>
              <a:rPr lang="zh-TW" altLang="en-US" sz="2800" dirty="0" smtClean="0">
                <a:latin typeface="微軟正黑體" pitchFamily="34" charset="-120"/>
              </a:rPr>
              <a:t>測驗</a:t>
            </a:r>
            <a:endParaRPr lang="en-US" altLang="zh-TW" sz="2800" dirty="0" smtClean="0"/>
          </a:p>
          <a:p>
            <a:pPr lvl="1">
              <a:buFont typeface="Arial" pitchFamily="34" charset="0"/>
              <a:buChar char="•"/>
              <a:defRPr/>
            </a:pPr>
            <a:r>
              <a:rPr lang="zh-TW" altLang="en-US" sz="2400" dirty="0" smtClean="0">
                <a:latin typeface="微軟正黑體" pitchFamily="34" charset="-120"/>
              </a:rPr>
              <a:t>在</a:t>
            </a:r>
            <a:r>
              <a:rPr lang="zh-TW" altLang="en-US" sz="2400" dirty="0">
                <a:solidFill>
                  <a:srgbClr val="0000FF"/>
                </a:solidFill>
                <a:latin typeface="微軟正黑體" pitchFamily="34" charset="-120"/>
              </a:rPr>
              <a:t>實施測驗之前</a:t>
            </a:r>
            <a:r>
              <a:rPr lang="zh-TW" altLang="en-US" sz="2400" dirty="0">
                <a:latin typeface="微軟正黑體" pitchFamily="34" charset="-120"/>
              </a:rPr>
              <a:t>即已將</a:t>
            </a:r>
            <a:r>
              <a:rPr lang="zh-TW" altLang="en-US" sz="2400" dirty="0">
                <a:solidFill>
                  <a:srgbClr val="0000FF"/>
                </a:solidFill>
                <a:latin typeface="微軟正黑體" pitchFamily="34" charset="-120"/>
              </a:rPr>
              <a:t>標準訂好</a:t>
            </a:r>
            <a:r>
              <a:rPr lang="zh-TW" altLang="en-US" sz="2400" dirty="0">
                <a:latin typeface="微軟正黑體" pitchFamily="34" charset="-120"/>
              </a:rPr>
              <a:t>，</a:t>
            </a:r>
            <a:r>
              <a:rPr lang="zh-TW" altLang="en-US" sz="2400" dirty="0">
                <a:solidFill>
                  <a:srgbClr val="0000FF"/>
                </a:solidFill>
                <a:latin typeface="微軟正黑體" pitchFamily="34" charset="-120"/>
              </a:rPr>
              <a:t>施測後</a:t>
            </a:r>
            <a:r>
              <a:rPr lang="zh-TW" altLang="en-US" sz="2400" dirty="0">
                <a:latin typeface="微軟正黑體" pitchFamily="34" charset="-120"/>
              </a:rPr>
              <a:t>只需根據預定的標準來解釋所測得的分數，從而判定是否達到事先已預定的</a:t>
            </a:r>
            <a:r>
              <a:rPr lang="zh-TW" altLang="en-US" sz="2400" dirty="0" smtClean="0">
                <a:latin typeface="微軟正黑體" pitchFamily="34" charset="-120"/>
              </a:rPr>
              <a:t>標準</a:t>
            </a:r>
            <a:endParaRPr lang="en-US" altLang="zh-TW" sz="2400" dirty="0">
              <a:latin typeface="微軟正黑體" pitchFamily="34" charset="-120"/>
            </a:endParaRPr>
          </a:p>
          <a:p>
            <a:pPr>
              <a:buFont typeface="Wingdings" pitchFamily="2" charset="2"/>
              <a:buChar char="u"/>
              <a:defRPr/>
            </a:pPr>
            <a:r>
              <a:rPr lang="zh-TW" altLang="en-US" sz="2800" dirty="0" smtClean="0">
                <a:latin typeface="微軟正黑體" pitchFamily="34" charset="-120"/>
              </a:rPr>
              <a:t>目的</a:t>
            </a:r>
            <a:endParaRPr lang="en-US" altLang="zh-TW" sz="2800" dirty="0" smtClean="0">
              <a:latin typeface="微軟正黑體" pitchFamily="34" charset="-120"/>
            </a:endParaRPr>
          </a:p>
          <a:p>
            <a:pPr lvl="1">
              <a:buFont typeface="Arial" pitchFamily="34" charset="0"/>
              <a:buChar char="•"/>
              <a:defRPr/>
            </a:pPr>
            <a:r>
              <a:rPr lang="zh-TW" altLang="en-US" sz="2400" dirty="0" smtClean="0">
                <a:solidFill>
                  <a:srgbClr val="0000FF"/>
                </a:solidFill>
                <a:latin typeface="微軟正黑體" pitchFamily="34" charset="-120"/>
              </a:rPr>
              <a:t>了解</a:t>
            </a:r>
            <a:r>
              <a:rPr lang="zh-TW" altLang="en-US" sz="2400" dirty="0">
                <a:solidFill>
                  <a:srgbClr val="0000FF"/>
                </a:solidFill>
                <a:latin typeface="微軟正黑體" pitchFamily="34" charset="-120"/>
              </a:rPr>
              <a:t>學生真正學會的程度</a:t>
            </a:r>
            <a:r>
              <a:rPr lang="zh-TW" altLang="en-US" sz="2400" dirty="0">
                <a:latin typeface="微軟正黑體" pitchFamily="34" charset="-120"/>
              </a:rPr>
              <a:t>，已經</a:t>
            </a:r>
            <a:r>
              <a:rPr lang="zh-TW" altLang="en-US" sz="2400" dirty="0">
                <a:solidFill>
                  <a:srgbClr val="0000FF"/>
                </a:solidFill>
                <a:latin typeface="微軟正黑體" pitchFamily="34" charset="-120"/>
              </a:rPr>
              <a:t>學到些什麼或能做些什麼</a:t>
            </a:r>
            <a:r>
              <a:rPr lang="zh-TW" altLang="en-US" sz="2400" dirty="0">
                <a:latin typeface="微軟正黑體" pitchFamily="34" charset="-120"/>
              </a:rPr>
              <a:t>，所重視的是學生是否已</a:t>
            </a:r>
            <a:r>
              <a:rPr lang="zh-TW" altLang="en-US" sz="2400" dirty="0">
                <a:solidFill>
                  <a:srgbClr val="0000FF"/>
                </a:solidFill>
                <a:latin typeface="微軟正黑體" pitchFamily="34" charset="-120"/>
              </a:rPr>
              <a:t>學會某項知識或技能</a:t>
            </a:r>
            <a:r>
              <a:rPr lang="zh-TW" altLang="en-US" sz="2400" dirty="0">
                <a:latin typeface="微軟正黑體" pitchFamily="34" charset="-120"/>
              </a:rPr>
              <a:t>，</a:t>
            </a:r>
            <a:r>
              <a:rPr lang="zh-TW" altLang="en-US" sz="2400" dirty="0">
                <a:solidFill>
                  <a:srgbClr val="0000FF"/>
                </a:solidFill>
                <a:latin typeface="微軟正黑體" pitchFamily="34" charset="-120"/>
              </a:rPr>
              <a:t>學習是否有什麼困難</a:t>
            </a:r>
            <a:r>
              <a:rPr lang="zh-TW" altLang="en-US" sz="2400" dirty="0">
                <a:latin typeface="微軟正黑體" pitchFamily="34" charset="-120"/>
              </a:rPr>
              <a:t>，以及</a:t>
            </a:r>
            <a:r>
              <a:rPr lang="zh-TW" altLang="en-US" sz="2400" dirty="0">
                <a:solidFill>
                  <a:srgbClr val="0000FF"/>
                </a:solidFill>
                <a:latin typeface="微軟正黑體" pitchFamily="34" charset="-120"/>
              </a:rPr>
              <a:t>學習已經達到教學目標中的哪一個層次</a:t>
            </a:r>
            <a:endParaRPr lang="en-US" altLang="zh-TW" sz="2400" dirty="0">
              <a:solidFill>
                <a:srgbClr val="0000FF"/>
              </a:solidFill>
              <a:latin typeface="微軟正黑體" pitchFamily="34" charset="-120"/>
            </a:endParaRPr>
          </a:p>
          <a:p>
            <a:pPr>
              <a:buFont typeface="Wingdings" pitchFamily="2" charset="2"/>
              <a:buChar char="u"/>
              <a:defRPr/>
            </a:pPr>
            <a:r>
              <a:rPr lang="zh-TW" altLang="en-US" sz="2800" dirty="0" smtClean="0">
                <a:latin typeface="微軟正黑體" pitchFamily="34" charset="-120"/>
              </a:rPr>
              <a:t>功能</a:t>
            </a:r>
            <a:endParaRPr lang="en-US" altLang="zh-TW" sz="2800" dirty="0" smtClean="0">
              <a:latin typeface="微軟正黑體" pitchFamily="34" charset="-120"/>
            </a:endParaRPr>
          </a:p>
          <a:p>
            <a:pPr lvl="1">
              <a:buFont typeface="Arial" pitchFamily="34" charset="0"/>
              <a:buChar char="•"/>
              <a:defRPr/>
            </a:pPr>
            <a:r>
              <a:rPr lang="zh-TW" altLang="en-US" sz="2400" dirty="0" smtClean="0">
                <a:latin typeface="微軟正黑體" pitchFamily="34" charset="-120"/>
              </a:rPr>
              <a:t>在於</a:t>
            </a:r>
            <a:r>
              <a:rPr lang="zh-TW" altLang="en-US" sz="2400" dirty="0">
                <a:solidFill>
                  <a:srgbClr val="0000FF"/>
                </a:solidFill>
                <a:latin typeface="微軟正黑體" pitchFamily="34" charset="-120"/>
              </a:rPr>
              <a:t>診斷學生學習困難</a:t>
            </a:r>
            <a:r>
              <a:rPr lang="zh-TW" altLang="en-US" sz="2400" dirty="0">
                <a:latin typeface="微軟正黑體" pitchFamily="34" charset="-120"/>
              </a:rPr>
              <a:t>的所在，可以</a:t>
            </a:r>
            <a:r>
              <a:rPr lang="zh-TW" altLang="en-US" sz="2400" dirty="0">
                <a:solidFill>
                  <a:srgbClr val="0000FF"/>
                </a:solidFill>
                <a:latin typeface="微軟正黑體" pitchFamily="34" charset="-120"/>
              </a:rPr>
              <a:t>幫助教師了解學生學習</a:t>
            </a:r>
            <a:r>
              <a:rPr lang="zh-TW" altLang="en-US" sz="2400" dirty="0">
                <a:latin typeface="微軟正黑體" pitchFamily="34" charset="-120"/>
              </a:rPr>
              <a:t>的情形，並進而</a:t>
            </a:r>
            <a:r>
              <a:rPr lang="zh-TW" altLang="en-US" sz="2400" dirty="0">
                <a:solidFill>
                  <a:srgbClr val="0000FF"/>
                </a:solidFill>
                <a:latin typeface="微軟正黑體" pitchFamily="34" charset="-120"/>
              </a:rPr>
              <a:t>改進其教學方法</a:t>
            </a:r>
            <a:r>
              <a:rPr lang="zh-TW" altLang="en-US" sz="2400" dirty="0">
                <a:latin typeface="微軟正黑體" pitchFamily="34" charset="-120"/>
              </a:rPr>
              <a:t>，以</a:t>
            </a:r>
            <a:r>
              <a:rPr lang="zh-TW" altLang="en-US" sz="2400" dirty="0">
                <a:solidFill>
                  <a:srgbClr val="0000FF"/>
                </a:solidFill>
                <a:latin typeface="微軟正黑體" pitchFamily="34" charset="-120"/>
              </a:rPr>
              <a:t>提高教學和學習效果</a:t>
            </a:r>
            <a:r>
              <a:rPr lang="zh-TW" altLang="en-US" sz="2400" dirty="0" smtClean="0">
                <a:latin typeface="微軟正黑體" pitchFamily="34" charset="-120"/>
              </a:rPr>
              <a:t>。</a:t>
            </a:r>
            <a:endParaRPr lang="en-US" altLang="zh-TW" sz="2400" dirty="0" smtClean="0">
              <a:latin typeface="微軟正黑體" pitchFamily="34" charset="-120"/>
            </a:endParaRPr>
          </a:p>
          <a:p>
            <a:pPr marL="0" indent="0">
              <a:buFontTx/>
              <a:buNone/>
              <a:defRPr/>
            </a:pPr>
            <a:endParaRPr lang="zh-TW" altLang="en-US" sz="2800" dirty="0"/>
          </a:p>
        </p:txBody>
      </p:sp>
      <p:sp>
        <p:nvSpPr>
          <p:cNvPr id="9219" name="Titre 1"/>
          <p:cNvSpPr>
            <a:spLocks noGrp="1"/>
          </p:cNvSpPr>
          <p:nvPr>
            <p:ph type="title"/>
          </p:nvPr>
        </p:nvSpPr>
        <p:spPr>
          <a:xfrm>
            <a:off x="1476375" y="188640"/>
            <a:ext cx="6329363" cy="1143000"/>
          </a:xfrm>
        </p:spPr>
        <p:txBody>
          <a:bodyPr/>
          <a:lstStyle/>
          <a:p>
            <a:r>
              <a:rPr lang="zh-TW" altLang="en-US" dirty="0" smtClean="0"/>
              <a:t>標準參照測驗</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971550" y="333375"/>
            <a:ext cx="7200900" cy="1143000"/>
          </a:xfrm>
        </p:spPr>
        <p:txBody>
          <a:bodyPr/>
          <a:lstStyle/>
          <a:p>
            <a:pPr eaLnBrk="1" hangingPunct="1"/>
            <a:r>
              <a:rPr lang="zh-TW" altLang="en-US" dirty="0" smtClean="0"/>
              <a:t>標準參照 </a:t>
            </a:r>
            <a:r>
              <a:rPr lang="en-US" altLang="zh-TW" dirty="0" err="1" smtClean="0"/>
              <a:t>vs</a:t>
            </a:r>
            <a:r>
              <a:rPr lang="en-US" altLang="zh-TW" dirty="0" smtClean="0"/>
              <a:t> </a:t>
            </a:r>
            <a:r>
              <a:rPr lang="zh-TW" altLang="en-US" dirty="0" smtClean="0"/>
              <a:t>常模參照</a:t>
            </a:r>
          </a:p>
        </p:txBody>
      </p:sp>
      <p:sp>
        <p:nvSpPr>
          <p:cNvPr id="10243" name="Espace réservé du contenu 2"/>
          <p:cNvSpPr>
            <a:spLocks noGrp="1"/>
          </p:cNvSpPr>
          <p:nvPr>
            <p:ph idx="1"/>
          </p:nvPr>
        </p:nvSpPr>
        <p:spPr>
          <a:xfrm>
            <a:off x="827088" y="1557338"/>
            <a:ext cx="7634287" cy="4852987"/>
          </a:xfrm>
        </p:spPr>
        <p:txBody>
          <a:bodyPr/>
          <a:lstStyle/>
          <a:p>
            <a:pPr eaLnBrk="1" hangingPunct="1">
              <a:lnSpc>
                <a:spcPct val="90000"/>
              </a:lnSpc>
              <a:buFont typeface="Wingdings" pitchFamily="2" charset="2"/>
              <a:buChar char="u"/>
            </a:pPr>
            <a:r>
              <a:rPr lang="zh-TW" altLang="zh-TW" dirty="0" smtClean="0"/>
              <a:t>「</a:t>
            </a:r>
            <a:r>
              <a:rPr lang="zh-TW" altLang="zh-TW" dirty="0" smtClean="0">
                <a:solidFill>
                  <a:srgbClr val="FF0000"/>
                </a:solidFill>
              </a:rPr>
              <a:t>標準參照</a:t>
            </a:r>
            <a:r>
              <a:rPr lang="zh-TW" altLang="zh-TW" dirty="0" smtClean="0"/>
              <a:t>」著重在瞭解個人的測驗表現是否達到事先所設定的標準</a:t>
            </a:r>
            <a:r>
              <a:rPr lang="zh-TW" altLang="en-US" dirty="0" smtClean="0"/>
              <a:t>。</a:t>
            </a:r>
            <a:endParaRPr lang="en-US" altLang="zh-TW" dirty="0" smtClean="0"/>
          </a:p>
          <a:p>
            <a:pPr lvl="1" eaLnBrk="1" hangingPunct="1">
              <a:lnSpc>
                <a:spcPct val="90000"/>
              </a:lnSpc>
              <a:buFont typeface="Arial" pitchFamily="34" charset="0"/>
              <a:buChar char="•"/>
            </a:pPr>
            <a:r>
              <a:rPr lang="zh-TW" altLang="en-US" dirty="0" smtClean="0">
                <a:solidFill>
                  <a:srgbClr val="0000FF"/>
                </a:solidFill>
              </a:rPr>
              <a:t>國中教育會考</a:t>
            </a:r>
            <a:endParaRPr lang="en-US" altLang="zh-TW" dirty="0" smtClean="0">
              <a:solidFill>
                <a:srgbClr val="0000FF"/>
              </a:solidFill>
            </a:endParaRPr>
          </a:p>
          <a:p>
            <a:pPr eaLnBrk="1" hangingPunct="1">
              <a:lnSpc>
                <a:spcPct val="90000"/>
              </a:lnSpc>
            </a:pPr>
            <a:endParaRPr lang="zh-TW" altLang="en-US" dirty="0" smtClean="0"/>
          </a:p>
          <a:p>
            <a:pPr eaLnBrk="1" hangingPunct="1">
              <a:buFont typeface="Wingdings" pitchFamily="2" charset="2"/>
              <a:buChar char="u"/>
            </a:pPr>
            <a:r>
              <a:rPr lang="zh-TW" altLang="zh-TW" dirty="0" smtClean="0"/>
              <a:t>「</a:t>
            </a:r>
            <a:r>
              <a:rPr lang="zh-TW" altLang="zh-TW" dirty="0" smtClean="0">
                <a:solidFill>
                  <a:srgbClr val="FF0000"/>
                </a:solidFill>
              </a:rPr>
              <a:t>常模參照</a:t>
            </a:r>
            <a:r>
              <a:rPr lang="zh-TW" altLang="zh-TW" dirty="0" smtClean="0"/>
              <a:t>」則是注重個人與團體內其他成員的比較，藉由與其他人相比，來瞭解個人表現的優劣程度</a:t>
            </a:r>
            <a:r>
              <a:rPr lang="zh-TW" altLang="en-US" dirty="0" smtClean="0"/>
              <a:t>。</a:t>
            </a:r>
            <a:endParaRPr lang="en-US" altLang="zh-TW" dirty="0" smtClean="0"/>
          </a:p>
          <a:p>
            <a:pPr lvl="1" eaLnBrk="1" hangingPunct="1">
              <a:buFont typeface="Arial" pitchFamily="34" charset="0"/>
              <a:buChar char="•"/>
            </a:pPr>
            <a:r>
              <a:rPr lang="zh-TW" altLang="en-US" dirty="0" smtClean="0">
                <a:solidFill>
                  <a:srgbClr val="0000FF"/>
                </a:solidFill>
              </a:rPr>
              <a:t>特招、</a:t>
            </a:r>
            <a:r>
              <a:rPr lang="zh-TW" altLang="zh-TW" dirty="0" smtClean="0">
                <a:solidFill>
                  <a:srgbClr val="0000FF"/>
                </a:solidFill>
              </a:rPr>
              <a:t>基測</a:t>
            </a:r>
            <a:r>
              <a:rPr lang="zh-TW" altLang="en-US" dirty="0" smtClean="0">
                <a:solidFill>
                  <a:srgbClr val="0000FF"/>
                </a:solidFill>
              </a:rPr>
              <a:t>，聯考</a:t>
            </a:r>
            <a:endParaRPr lang="zh-TW" altLang="zh-TW" dirty="0" smtClean="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476375" y="260350"/>
            <a:ext cx="6329363" cy="1143000"/>
          </a:xfrm>
        </p:spPr>
        <p:txBody>
          <a:bodyPr/>
          <a:lstStyle/>
          <a:p>
            <a:pPr eaLnBrk="1" hangingPunct="1"/>
            <a:r>
              <a:rPr lang="zh-TW" altLang="en-US" dirty="0" smtClean="0"/>
              <a:t>標準設定小組成員</a:t>
            </a:r>
          </a:p>
        </p:txBody>
      </p:sp>
      <p:sp>
        <p:nvSpPr>
          <p:cNvPr id="23555" name="Espace réservé du contenu 2"/>
          <p:cNvSpPr>
            <a:spLocks noGrp="1"/>
          </p:cNvSpPr>
          <p:nvPr>
            <p:ph idx="1"/>
          </p:nvPr>
        </p:nvSpPr>
        <p:spPr>
          <a:xfrm>
            <a:off x="1042864" y="1557338"/>
            <a:ext cx="7489576" cy="4852987"/>
          </a:xfrm>
        </p:spPr>
        <p:txBody>
          <a:bodyPr/>
          <a:lstStyle/>
          <a:p>
            <a:pPr eaLnBrk="1" hangingPunct="1">
              <a:buFont typeface="Wingdings" pitchFamily="2" charset="2"/>
              <a:buChar char="u"/>
              <a:defRPr/>
            </a:pPr>
            <a:r>
              <a:rPr lang="zh-TW" altLang="zh-TW" sz="2800" dirty="0" smtClean="0"/>
              <a:t>學科教授</a:t>
            </a:r>
            <a:endParaRPr lang="en-US" altLang="zh-TW" sz="2800" dirty="0" smtClean="0"/>
          </a:p>
          <a:p>
            <a:pPr lvl="1" eaLnBrk="1" hangingPunct="1">
              <a:buFont typeface="Arial" pitchFamily="34" charset="0"/>
              <a:buChar char="•"/>
              <a:defRPr/>
            </a:pPr>
            <a:r>
              <a:rPr lang="zh-TW" altLang="en-US" sz="2400" dirty="0" smtClean="0"/>
              <a:t>依據課綱專業</a:t>
            </a:r>
            <a:r>
              <a:rPr lang="zh-TW" altLang="zh-TW" sz="2400" dirty="0" smtClean="0"/>
              <a:t>，進行標準設定</a:t>
            </a:r>
            <a:r>
              <a:rPr lang="zh-TW" altLang="en-US" sz="2400" dirty="0" smtClean="0"/>
              <a:t>作業</a:t>
            </a:r>
            <a:endParaRPr lang="en-US" altLang="zh-TW" sz="2400" dirty="0" smtClean="0"/>
          </a:p>
          <a:p>
            <a:pPr marL="514350" indent="-514350" eaLnBrk="1" hangingPunct="1">
              <a:buFont typeface="Wingdings" pitchFamily="2" charset="2"/>
              <a:buChar char="u"/>
              <a:defRPr/>
            </a:pPr>
            <a:r>
              <a:rPr lang="zh-TW" altLang="zh-TW" sz="2800" dirty="0" smtClean="0"/>
              <a:t>學科老師</a:t>
            </a:r>
            <a:endParaRPr lang="en-US" altLang="zh-TW" sz="2800" dirty="0" smtClean="0"/>
          </a:p>
          <a:p>
            <a:pPr lvl="1" eaLnBrk="1" hangingPunct="1">
              <a:buFont typeface="Arial" pitchFamily="34" charset="0"/>
              <a:buChar char="•"/>
              <a:defRPr/>
            </a:pPr>
            <a:r>
              <a:rPr lang="zh-TW" altLang="en-US" sz="2400" dirty="0" smtClean="0"/>
              <a:t>依據現場教學經驗</a:t>
            </a:r>
            <a:r>
              <a:rPr lang="zh-TW" altLang="zh-TW" sz="2400" dirty="0" smtClean="0"/>
              <a:t>，進行標準設定</a:t>
            </a:r>
            <a:r>
              <a:rPr lang="zh-TW" altLang="en-US" sz="2400" dirty="0" smtClean="0"/>
              <a:t>作業</a:t>
            </a:r>
            <a:endParaRPr lang="en-US" altLang="zh-TW" sz="2400" dirty="0" smtClean="0"/>
          </a:p>
          <a:p>
            <a:pPr marL="342900" lvl="1" indent="-342900" eaLnBrk="1" hangingPunct="1">
              <a:buFont typeface="Wingdings" pitchFamily="2" charset="2"/>
              <a:buChar char="u"/>
              <a:defRPr/>
            </a:pPr>
            <a:r>
              <a:rPr lang="zh-TW" altLang="zh-TW" dirty="0" smtClean="0">
                <a:cs typeface="+mn-cs"/>
              </a:rPr>
              <a:t>測驗專家</a:t>
            </a:r>
            <a:endParaRPr lang="en-US" altLang="zh-TW" dirty="0" smtClean="0">
              <a:cs typeface="+mn-cs"/>
            </a:endParaRPr>
          </a:p>
          <a:p>
            <a:pPr lvl="1" eaLnBrk="1" hangingPunct="1">
              <a:buFont typeface="Arial" pitchFamily="34" charset="0"/>
              <a:buChar char="•"/>
              <a:defRPr/>
            </a:pPr>
            <a:r>
              <a:rPr lang="zh-TW" altLang="zh-TW" sz="2400" dirty="0" smtClean="0"/>
              <a:t>提供各科標準設定相關問題諮詢</a:t>
            </a:r>
          </a:p>
          <a:p>
            <a:pPr eaLnBrk="1" hangingPunct="1">
              <a:buFont typeface="Wingdings" pitchFamily="2" charset="2"/>
              <a:buChar char="u"/>
              <a:defRPr/>
            </a:pPr>
            <a:r>
              <a:rPr lang="zh-TW" altLang="zh-TW" sz="2800" dirty="0" smtClean="0"/>
              <a:t>學科研究員</a:t>
            </a:r>
            <a:endParaRPr lang="en-US" altLang="zh-TW" sz="2800" dirty="0" smtClean="0"/>
          </a:p>
          <a:p>
            <a:pPr lvl="1" eaLnBrk="1" hangingPunct="1">
              <a:buFont typeface="Arial" pitchFamily="34" charset="0"/>
              <a:buChar char="•"/>
              <a:defRPr/>
            </a:pPr>
            <a:r>
              <a:rPr lang="zh-TW" altLang="zh-TW" sz="2400" dirty="0" smtClean="0"/>
              <a:t>負責各科設定者之訓練</a:t>
            </a:r>
            <a:r>
              <a:rPr lang="zh-TW" altLang="en-US" sz="2400" dirty="0" smtClean="0"/>
              <a:t>並</a:t>
            </a:r>
            <a:r>
              <a:rPr lang="zh-TW" altLang="zh-TW" sz="2400" dirty="0" smtClean="0"/>
              <a:t>參與各科標準設定作業</a:t>
            </a:r>
            <a:endParaRPr lang="en-US" altLang="zh-TW" sz="2400" dirty="0" smtClean="0"/>
          </a:p>
          <a:p>
            <a:pPr eaLnBrk="1" hangingPunct="1">
              <a:defRPr/>
            </a:pPr>
            <a:endParaRPr lang="zh-TW" altLang="zh-TW" sz="2400" dirty="0" smtClean="0"/>
          </a:p>
          <a:p>
            <a:pPr eaLnBrk="1" hangingPunct="1">
              <a:defRPr/>
            </a:pPr>
            <a:endParaRPr lang="zh-TW" altLang="zh-TW"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7283</TotalTime>
  <Words>3749</Words>
  <Application>Microsoft Office PowerPoint</Application>
  <PresentationFormat>如螢幕大小 (4:3)</PresentationFormat>
  <Paragraphs>573</Paragraphs>
  <Slides>51</Slides>
  <Notes>3</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51</vt:i4>
      </vt:variant>
    </vt:vector>
  </HeadingPairs>
  <TitlesOfParts>
    <vt:vector size="55" baseType="lpstr">
      <vt:lpstr>自訂設計</vt:lpstr>
      <vt:lpstr>預設簡報設計</vt:lpstr>
      <vt:lpstr>方程式</vt:lpstr>
      <vt:lpstr>WordPad 文件</vt:lpstr>
      <vt:lpstr>PowerPoint 簡報</vt:lpstr>
      <vt:lpstr>教育會考怎麼考</vt:lpstr>
      <vt:lpstr>教育會考何時考</vt:lpstr>
      <vt:lpstr>教育會考成績等級標準</vt:lpstr>
      <vt:lpstr>PowerPoint 簡報</vt:lpstr>
      <vt:lpstr>國中教育會考</vt:lpstr>
      <vt:lpstr>標準參照測驗</vt:lpstr>
      <vt:lpstr>標準參照 vs 常模參照</vt:lpstr>
      <vt:lpstr>標準設定小組成員</vt:lpstr>
      <vt:lpstr>三等級 四標示</vt:lpstr>
      <vt:lpstr>PowerPoint 簡報</vt:lpstr>
      <vt:lpstr>2.不同年度標準設定的差異</vt:lpstr>
      <vt:lpstr>4.英語科及數學科如何計分</vt:lpstr>
      <vt:lpstr>英語科整體能力如何計算？</vt:lpstr>
      <vt:lpstr>英語科整體能力等級</vt:lpstr>
      <vt:lpstr>英語科三等級四標示</vt:lpstr>
      <vt:lpstr>英語科閱讀與聽力答對題數對應整體能力等級加標示對照 （以105年國中教育會考為範例）</vt:lpstr>
      <vt:lpstr>數學科整體能力如何計算？</vt:lpstr>
      <vt:lpstr>數學科 三等級 四標示</vt:lpstr>
      <vt:lpstr>數學科選擇題答對題數與非選擇題分數對應能力等級加標示對照表（以105年國中教育會考為範例）</vt:lpstr>
      <vt:lpstr>5.會考可以不要參加嗎?</vt:lpstr>
      <vt:lpstr>6.聽障考生要怎麼考英聽</vt:lpstr>
      <vt:lpstr>數學科非選擇題 評分說明</vt:lpstr>
      <vt:lpstr>評分規準</vt:lpstr>
      <vt:lpstr>PowerPoint 簡報</vt:lpstr>
      <vt:lpstr>評分機制</vt:lpstr>
      <vt:lpstr>PowerPoint 簡報</vt:lpstr>
      <vt:lpstr>學生作答注意事項</vt:lpstr>
      <vt:lpstr>學生作答注意事項</vt:lpstr>
      <vt:lpstr>超出作答區</vt:lpstr>
      <vt:lpstr>超出作答區</vt:lpstr>
      <vt:lpstr>規劃作答區</vt:lpstr>
      <vt:lpstr>規劃作答區</vt:lpstr>
      <vt:lpstr>規劃作答區</vt:lpstr>
      <vt:lpstr>將題目圖形畫在作答區內</vt:lpstr>
      <vt:lpstr>違規卷</vt:lpstr>
      <vt:lpstr>違規卷</vt:lpstr>
      <vt:lpstr>寫作測驗評分說明</vt:lpstr>
      <vt:lpstr>寫作測驗評量的能力</vt:lpstr>
      <vt:lpstr>寫作測驗評分規準</vt:lpstr>
      <vt:lpstr>答案卷樣式</vt:lpstr>
      <vt:lpstr>評分方式</vt:lpstr>
      <vt:lpstr>寫作測驗作答注意事項</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National Taiwan Normal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an01</cp:lastModifiedBy>
  <cp:revision>435</cp:revision>
  <cp:lastPrinted>2016-11-22T04:32:03Z</cp:lastPrinted>
  <dcterms:created xsi:type="dcterms:W3CDTF">2010-11-26T07:56:23Z</dcterms:created>
  <dcterms:modified xsi:type="dcterms:W3CDTF">2016-11-22T04:32:44Z</dcterms:modified>
</cp:coreProperties>
</file>