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</p:sldMasterIdLst>
  <p:notesMasterIdLst>
    <p:notesMasterId r:id="rId36"/>
  </p:notesMasterIdLst>
  <p:sldIdLst>
    <p:sldId id="277" r:id="rId2"/>
    <p:sldId id="258" r:id="rId3"/>
    <p:sldId id="278" r:id="rId4"/>
    <p:sldId id="306" r:id="rId5"/>
    <p:sldId id="263" r:id="rId6"/>
    <p:sldId id="260" r:id="rId7"/>
    <p:sldId id="307" r:id="rId8"/>
    <p:sldId id="308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270" r:id="rId17"/>
    <p:sldId id="303" r:id="rId18"/>
    <p:sldId id="319" r:id="rId19"/>
    <p:sldId id="321" r:id="rId20"/>
    <p:sldId id="322" r:id="rId21"/>
    <p:sldId id="323" r:id="rId22"/>
    <p:sldId id="326" r:id="rId23"/>
    <p:sldId id="324" r:id="rId24"/>
    <p:sldId id="337" r:id="rId25"/>
    <p:sldId id="325" r:id="rId26"/>
    <p:sldId id="328" r:id="rId27"/>
    <p:sldId id="329" r:id="rId28"/>
    <p:sldId id="331" r:id="rId29"/>
    <p:sldId id="330" r:id="rId30"/>
    <p:sldId id="334" r:id="rId31"/>
    <p:sldId id="336" r:id="rId32"/>
    <p:sldId id="335" r:id="rId33"/>
    <p:sldId id="338" r:id="rId34"/>
    <p:sldId id="272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258"/>
            <p14:sldId id="278"/>
            <p14:sldId id="306"/>
            <p14:sldId id="263"/>
            <p14:sldId id="260"/>
            <p14:sldId id="307"/>
            <p14:sldId id="308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傳遞您的簡報" id="{71D59651-8EFA-4415-9623-98B4C4A8699C}">
          <p14:sldIdLst>
            <p14:sldId id="270"/>
            <p14:sldId id="303"/>
            <p14:sldId id="319"/>
            <p14:sldId id="321"/>
            <p14:sldId id="322"/>
            <p14:sldId id="323"/>
            <p14:sldId id="326"/>
            <p14:sldId id="324"/>
            <p14:sldId id="337"/>
            <p14:sldId id="325"/>
            <p14:sldId id="328"/>
            <p14:sldId id="329"/>
            <p14:sldId id="331"/>
            <p14:sldId id="330"/>
            <p14:sldId id="334"/>
            <p14:sldId id="336"/>
            <p14:sldId id="335"/>
            <p14:sldId id="338"/>
            <p14:sldId id="272"/>
          </p14:sldIdLst>
        </p14:section>
        <p14:section name="還有更多!" id="{2E16B512-814A-4DC1-A986-25475E10E0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2" autoAdjust="0"/>
    <p:restoredTop sz="55354" autoAdjust="0"/>
  </p:normalViewPr>
  <p:slideViewPr>
    <p:cSldViewPr>
      <p:cViewPr>
        <p:scale>
          <a:sx n="95" d="100"/>
          <a:sy n="95" d="100"/>
        </p:scale>
        <p:origin x="-762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3122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15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16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17</a:t>
            </a:fld>
            <a:endParaRPr lang="zh-TW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18</a:t>
            </a:fld>
            <a:endParaRPr lang="zh-TW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19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20</a:t>
            </a:fld>
            <a:endParaRPr lang="zh-TW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21</a:t>
            </a:fld>
            <a:endParaRPr lang="zh-TW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22</a:t>
            </a:fld>
            <a:endParaRPr lang="zh-TW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23</a:t>
            </a:fld>
            <a:endParaRPr lang="zh-TW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24</a:t>
            </a:fld>
            <a:endParaRPr lang="zh-TW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25</a:t>
            </a:fld>
            <a:endParaRPr lang="zh-TW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26</a:t>
            </a:fld>
            <a:endParaRPr lang="zh-TW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27</a:t>
            </a:fld>
            <a:endParaRPr lang="zh-TW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28</a:t>
            </a:fld>
            <a:endParaRPr lang="zh-TW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29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3</a:t>
            </a:fld>
            <a:endParaRPr lang="zh-TW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30</a:t>
            </a:fld>
            <a:endParaRPr lang="zh-TW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31</a:t>
            </a:fld>
            <a:endParaRPr lang="zh-TW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32</a:t>
            </a:fld>
            <a:endParaRPr lang="zh-TW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33</a:t>
            </a:fld>
            <a:endParaRPr lang="zh-TW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34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4</a:t>
            </a:fld>
            <a:endParaRPr lang="zh-TW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6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8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9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6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8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12/17/2009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12/17/2009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10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15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zh-TW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820FCD-5F4C-4989-BE05-0A8208BCBC21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5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58050E-B668-4FA7-85AD-C750C80A6E9B}" type="datetimeFigureOut">
              <a:rPr lang="en-US" altLang="zh-TW" smtClean="0"/>
              <a:pPr/>
              <a:t>4/18/2018</a:t>
            </a:fld>
            <a:endParaRPr kumimoji="0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0D5ECE-8B49-45CD-BE81-EF81920D1969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2" r:id="rId12"/>
    <p:sldLayoutId id="2147483649" r:id="rId13"/>
    <p:sldLayoutId id="2147483658" r:id="rId14"/>
    <p:sldLayoutId id="2147483663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PRueeHUMp0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://qqaazzwsxedc123.pixnet.net/blog/post/6081267?pixfrom=relate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qqaazzwsxedc123.pixnet.net/blog/post/6063660?pixfrom=related" TargetMode="External"/><Relationship Id="rId5" Type="http://schemas.openxmlformats.org/officeDocument/2006/relationships/hyperlink" Target="http://foolad.tw/2012/12/15/2679" TargetMode="External"/><Relationship Id="rId10" Type="http://schemas.openxmlformats.org/officeDocument/2006/relationships/hyperlink" Target="https://www.youtube.com/watch?v=smuH2ppV8gU" TargetMode="External"/><Relationship Id="rId4" Type="http://schemas.openxmlformats.org/officeDocument/2006/relationships/hyperlink" Target="https://www.mobile01.com/topicdetail.php?f=635&amp;t=3094652" TargetMode="External"/><Relationship Id="rId9" Type="http://schemas.openxmlformats.org/officeDocument/2006/relationships/hyperlink" Target="https://www.youtube.com/watch?v=8DbZquG-B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wwtw.blogspot.tw/2012/06/blog-post_7081.html" TargetMode="Externa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tw.appledaily.com/headline/daily/20170901/3776698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zh.wikipedia.org/w/index.php?title=%E8%9C%A1%E8%85%BA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r>
              <a:rPr lang="zh-TW" altLang="en-US" sz="2400" dirty="0" smtClean="0">
                <a:solidFill>
                  <a:srgbClr val="7BCF27"/>
                </a:solidFill>
                <a:latin typeface="微軟正黑體" pitchFamily="34" charset="-120"/>
                <a:ea typeface="微軟正黑體" pitchFamily="34" charset="-120"/>
              </a:rPr>
              <a:t>主題：</a:t>
            </a:r>
            <a:r>
              <a:rPr lang="zh-TW" sz="2400" b="0" dirty="0" smtClean="0">
                <a:solidFill>
                  <a:srgbClr val="262626"/>
                </a:solidFill>
              </a:rPr>
              <a:t/>
            </a:r>
            <a:br>
              <a:rPr lang="zh-TW" sz="2400" b="0" dirty="0" smtClean="0">
                <a:solidFill>
                  <a:srgbClr val="262626"/>
                </a:solidFill>
              </a:rPr>
            </a:br>
            <a:r>
              <a:rPr lang="zh-TW" altLang="en-US" sz="5300" dirty="0">
                <a:latin typeface="華康雅藝體W6" pitchFamily="81" charset="-120"/>
                <a:ea typeface="華康雅藝體W6" pitchFamily="81" charset="-120"/>
              </a:rPr>
              <a:t>天然木</a:t>
            </a:r>
            <a:r>
              <a:rPr lang="zh-TW" altLang="en-US" sz="5300" dirty="0" smtClean="0">
                <a:latin typeface="華康雅藝體W6" pitchFamily="81" charset="-120"/>
                <a:ea typeface="華康雅藝體W6" pitchFamily="81" charset="-120"/>
              </a:rPr>
              <a:t>蠟油（</a:t>
            </a:r>
            <a:r>
              <a:rPr lang="zh-TW" altLang="en-US" sz="5300" dirty="0">
                <a:latin typeface="華康雅藝體W6" pitchFamily="81" charset="-120"/>
                <a:ea typeface="華康雅藝體W6" pitchFamily="81" charset="-120"/>
              </a:rPr>
              <a:t>護木油）</a:t>
            </a:r>
            <a:r>
              <a:rPr lang="en-US" altLang="zh-TW" sz="5300" dirty="0" smtClean="0">
                <a:latin typeface="華康雅藝體W6" pitchFamily="81" charset="-120"/>
                <a:ea typeface="華康雅藝體W6" pitchFamily="81" charset="-120"/>
              </a:rPr>
              <a:t>DIY </a:t>
            </a:r>
            <a:endParaRPr lang="zh-TW" sz="5300" b="0" dirty="0">
              <a:latin typeface="華康雅藝體W6" pitchFamily="81" charset="-120"/>
              <a:ea typeface="華康雅藝體W6" pitchFamily="81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923928" y="764704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彰化縣自造教育中心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28184" y="54452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超明體(P)" pitchFamily="18" charset="-120"/>
                <a:ea typeface="華康超明體(P)" pitchFamily="18" charset="-120"/>
              </a:rPr>
              <a:t>講師：林義凱</a:t>
            </a:r>
            <a:endParaRPr lang="en-US" altLang="zh-TW" sz="2400" dirty="0" smtClean="0">
              <a:latin typeface="華康超明體(P)" pitchFamily="18" charset="-120"/>
              <a:ea typeface="華康超明體(P)" pitchFamily="18" charset="-120"/>
            </a:endParaRPr>
          </a:p>
          <a:p>
            <a:r>
              <a:rPr lang="zh-TW" altLang="en-US" sz="2400" dirty="0" smtClean="0">
                <a:latin typeface="華康超明體(P)" pitchFamily="18" charset="-120"/>
                <a:ea typeface="華康超明體(P)" pitchFamily="18" charset="-120"/>
              </a:rPr>
              <a:t>日期：</a:t>
            </a:r>
            <a:r>
              <a:rPr lang="en-US" altLang="zh-TW" sz="2400" dirty="0" smtClean="0">
                <a:latin typeface="華康超明體(P)" pitchFamily="18" charset="-120"/>
                <a:ea typeface="華康超明體(P)" pitchFamily="18" charset="-120"/>
              </a:rPr>
              <a:t>2018-04-18</a:t>
            </a:r>
            <a:endParaRPr lang="zh-TW" altLang="en-US" sz="2400" dirty="0">
              <a:latin typeface="華康超明體(P)" pitchFamily="18" charset="-120"/>
              <a:ea typeface="華康超明體(P)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756084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等待完全溶解中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72" y="2132856"/>
            <a:ext cx="5760000" cy="432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4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756084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清除雜質（蜂屍、雜草、樹葉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）中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72" y="2132856"/>
            <a:ext cx="5760000" cy="432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1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756084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雜質（蜂屍、雜草、樹葉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72" y="2132856"/>
            <a:ext cx="5760000" cy="432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5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756084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雜質清除完畢，靜置冷卻中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72" y="2132856"/>
            <a:ext cx="5760000" cy="432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0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756084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完全冷卻後，神秘的主角出現了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…『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蜂蠟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320000" cy="324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1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28" y="2420888"/>
            <a:ext cx="4320000" cy="324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2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756084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蜂農拿蜂蠟做什麼？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8000"/>
            <a:ext cx="7200000" cy="522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1691680" y="4293096"/>
            <a:ext cx="558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POP1體W9(P)" pitchFamily="82" charset="-120"/>
                <a:ea typeface="華康POP1體W9(P)" pitchFamily="82" charset="-120"/>
              </a:rPr>
              <a:t>拿去跟加工廠換回已上蜂蠟的蜂片</a:t>
            </a:r>
            <a:endParaRPr lang="zh-TW" altLang="en-US" sz="2800" dirty="0">
              <a:solidFill>
                <a:srgbClr val="FF0000"/>
              </a:solidFill>
              <a:latin typeface="華康POP1體W9(P)" pitchFamily="82" charset="-120"/>
              <a:ea typeface="華康POP1體W9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5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天然木蠟油（護木油）</a:t>
            </a:r>
            <a:r>
              <a:rPr lang="en-US" altLang="zh-TW" sz="4000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DIY</a:t>
            </a:r>
            <a:endParaRPr lang="zh-TW" sz="2800" dirty="0"/>
          </a:p>
        </p:txBody>
      </p:sp>
      <p:sp>
        <p:nvSpPr>
          <p:cNvPr id="7" name="TextBox 10"/>
          <p:cNvSpPr txBox="1"/>
          <p:nvPr/>
        </p:nvSpPr>
        <p:spPr>
          <a:xfrm>
            <a:off x="5796136" y="5848068"/>
            <a:ext cx="2856502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彰化縣自造教育中心</a:t>
            </a:r>
            <a:endParaRPr lang="zh-TW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36" y="2640054"/>
            <a:ext cx="4320000" cy="32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767" y="1897380"/>
            <a:ext cx="4295076" cy="3512820"/>
          </a:xfrm>
          <a:prstGeom prst="rect">
            <a:avLst/>
          </a:prstGeom>
          <a:noFill/>
        </p:spPr>
        <p:txBody>
          <a:bodyPr wrap="square" lIns="91440" rtlCol="0">
            <a:normAutofit fontScale="92500" lnSpcReduction="10000"/>
          </a:bodyPr>
          <a:lstStyle/>
          <a:p>
            <a:pPr marL="457200" indent="-4572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800" dirty="0" smtClean="0">
                <a:latin typeface="華康POP1體W9(P)" pitchFamily="82" charset="-120"/>
                <a:ea typeface="華康POP1體W9(P)" pitchFamily="82" charset="-120"/>
              </a:rPr>
              <a:t>參加自造教育中心的研習</a:t>
            </a:r>
            <a:r>
              <a:rPr lang="en-US" altLang="zh-TW" sz="2800" dirty="0" smtClean="0">
                <a:latin typeface="華康POP1體W9(P)" pitchFamily="82" charset="-120"/>
                <a:ea typeface="華康POP1體W9(P)" pitchFamily="82" charset="-120"/>
              </a:rPr>
              <a:t>--</a:t>
            </a:r>
            <a:r>
              <a:rPr lang="zh-TW" altLang="en-US" sz="2800" dirty="0" smtClean="0">
                <a:latin typeface="華康POP1體W9(P)" pitchFamily="82" charset="-120"/>
                <a:ea typeface="華康POP1體W9(P)" pitchFamily="82" charset="-120"/>
              </a:rPr>
              <a:t>木工課程</a:t>
            </a:r>
            <a:endParaRPr lang="en-US" altLang="zh-TW" sz="2800" dirty="0" smtClean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800" dirty="0">
                <a:latin typeface="華康POP1體W9(P)" pitchFamily="82" charset="-120"/>
                <a:ea typeface="華康POP1體W9(P)" pitchFamily="82" charset="-120"/>
              </a:rPr>
              <a:t>食安的</a:t>
            </a:r>
            <a:r>
              <a:rPr lang="zh-TW" altLang="en-US" sz="2800" dirty="0" smtClean="0">
                <a:latin typeface="華康POP1體W9(P)" pitchFamily="82" charset="-120"/>
                <a:ea typeface="華康POP1體W9(P)" pitchFamily="82" charset="-120"/>
              </a:rPr>
              <a:t>問題</a:t>
            </a:r>
            <a:r>
              <a:rPr lang="en-US" altLang="zh-TW" sz="2800" dirty="0" smtClean="0">
                <a:latin typeface="華康POP1體W9(P)" pitchFamily="82" charset="-120"/>
                <a:ea typeface="華康POP1體W9(P)" pitchFamily="82" charset="-120"/>
              </a:rPr>
              <a:t>--〝</a:t>
            </a:r>
            <a:r>
              <a:rPr lang="zh-TW" altLang="en-US" sz="2800" dirty="0" smtClean="0">
                <a:latin typeface="華康POP1體W9(P)" pitchFamily="82" charset="-120"/>
                <a:ea typeface="華康POP1體W9(P)" pitchFamily="82" charset="-120"/>
              </a:rPr>
              <a:t>天然ㄟ熊賀</a:t>
            </a:r>
            <a:r>
              <a:rPr lang="en-US" altLang="zh-TW" sz="2800" dirty="0" smtClean="0">
                <a:latin typeface="華康POP1體W9(P)" pitchFamily="82" charset="-120"/>
                <a:ea typeface="華康POP1體W9(P)" pitchFamily="82" charset="-120"/>
              </a:rPr>
              <a:t>〞</a:t>
            </a:r>
          </a:p>
          <a:p>
            <a:pPr marL="457200" indent="-4572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800" dirty="0">
                <a:latin typeface="華康POP1體W9(P)" pitchFamily="82" charset="-120"/>
                <a:ea typeface="華康POP1體W9(P)" pitchFamily="82" charset="-120"/>
              </a:rPr>
              <a:t>材料取得容易</a:t>
            </a:r>
            <a:endParaRPr lang="zh-TW" altLang="zh-TW" sz="2800" dirty="0"/>
          </a:p>
          <a:p>
            <a:pPr marL="457200" indent="-4572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800" dirty="0" smtClean="0">
                <a:latin typeface="華康POP1體W9(P)" pitchFamily="82" charset="-120"/>
                <a:ea typeface="華康POP1體W9(P)" pitchFamily="82" charset="-120"/>
              </a:rPr>
              <a:t>它能保留木材的紋理與透氣</a:t>
            </a:r>
            <a:r>
              <a:rPr lang="zh-TW" altLang="en-US" sz="2800" dirty="0" smtClean="0">
                <a:latin typeface="華康POP1體W9(P)" pitchFamily="82" charset="-120"/>
                <a:ea typeface="華康POP1體W9(P)" pitchFamily="82" charset="-120"/>
              </a:rPr>
              <a:t>性並增加光澤</a:t>
            </a:r>
            <a:endParaRPr lang="en-US" altLang="zh-TW" sz="2800" dirty="0" smtClean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800" dirty="0" smtClean="0">
                <a:latin typeface="華康POP1體W9(P)" pitchFamily="82" charset="-120"/>
                <a:ea typeface="華康POP1體W9(P)" pitchFamily="82" charset="-120"/>
              </a:rPr>
              <a:t>施工簡易，不需專業的技術</a:t>
            </a:r>
            <a:endParaRPr lang="en-US" altLang="zh-TW" sz="2800" dirty="0" smtClean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599" y="509382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fontScale="77500" lnSpcReduction="20000"/>
          </a:bodyPr>
          <a:lstStyle/>
          <a:p>
            <a:r>
              <a:rPr lang="en-US" altLang="zh-TW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『</a:t>
            </a:r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DIY』</a:t>
            </a:r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的衝動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73" y="1988840"/>
            <a:ext cx="4549673" cy="288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924" y="1897380"/>
            <a:ext cx="4676076" cy="1243588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谷哥（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Google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）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/>
          </a:bodyPr>
          <a:lstStyle/>
          <a:p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自學者的最強師傅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51" y="1650301"/>
            <a:ext cx="3981405" cy="1346651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sp>
        <p:nvSpPr>
          <p:cNvPr id="6" name="TextBox 22"/>
          <p:cNvSpPr txBox="1"/>
          <p:nvPr/>
        </p:nvSpPr>
        <p:spPr>
          <a:xfrm>
            <a:off x="429324" y="3959334"/>
            <a:ext cx="3566612" cy="981834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優兔（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YouTube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）</a:t>
            </a:r>
            <a:endParaRPr lang="en-US" altLang="zh-TW" sz="3200" dirty="0" smtClean="0">
              <a:latin typeface="華康POP1體W9(P)" pitchFamily="82" charset="-120"/>
              <a:ea typeface="華康POP1體W9(P)" pitchFamily="82" charset="-120"/>
            </a:endParaRP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94000"/>
            </a:pPr>
            <a:endParaRPr lang="zh-TW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35" y="3956867"/>
            <a:ext cx="3981405" cy="888481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9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5527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/>
          </a:bodyPr>
          <a:lstStyle/>
          <a:p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最強師傅給的秘</a:t>
            </a:r>
            <a:r>
              <a:rPr lang="zh-TW" altLang="en-US" sz="55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技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179512" y="1349992"/>
            <a:ext cx="8856984" cy="4248472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</a:rPr>
              <a:t>請搜尋：木蠟油、護木油、蜂蠟、亞麻仁油 蠟</a:t>
            </a:r>
            <a:r>
              <a:rPr lang="en-US" altLang="zh-TW" sz="2400" dirty="0" smtClean="0">
                <a:latin typeface="華康POP1體W9(P)" pitchFamily="82" charset="-120"/>
                <a:ea typeface="華康POP1體W9(P)" pitchFamily="82" charset="-120"/>
              </a:rPr>
              <a:t>…</a:t>
            </a: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en-US" altLang="zh-TW" sz="2400" dirty="0" smtClean="0">
                <a:latin typeface="華康POP1體W9(P)" pitchFamily="82" charset="-120"/>
                <a:ea typeface="華康POP1體W9(P)" pitchFamily="82" charset="-120"/>
              </a:rPr>
              <a:t>Mobile01</a:t>
            </a: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</a:rPr>
              <a:t>：</a:t>
            </a:r>
            <a:r>
              <a:rPr lang="zh-TW" altLang="en-US" sz="2400" b="1" dirty="0" smtClean="0">
                <a:latin typeface="華康POP1體W9(P)" pitchFamily="82" charset="-120"/>
                <a:ea typeface="華康POP1體W9(P)" pitchFamily="82" charset="-120"/>
                <a:hlinkClick r:id="rId4"/>
              </a:rPr>
              <a:t>蜂蠟</a:t>
            </a:r>
            <a:r>
              <a:rPr lang="zh-TW" altLang="en-US" sz="2400" b="1" dirty="0">
                <a:latin typeface="華康POP1體W9(P)" pitchFamily="82" charset="-120"/>
                <a:ea typeface="華康POP1體W9(P)" pitchFamily="82" charset="-120"/>
                <a:hlinkClick r:id="rId4"/>
              </a:rPr>
              <a:t>製作</a:t>
            </a:r>
            <a:r>
              <a:rPr lang="en-US" altLang="zh-TW" sz="2400" b="1" dirty="0" smtClean="0">
                <a:latin typeface="華康POP1體W9(P)" pitchFamily="82" charset="-120"/>
                <a:ea typeface="華康POP1體W9(P)" pitchFamily="82" charset="-120"/>
                <a:hlinkClick r:id="rId4"/>
              </a:rPr>
              <a:t>DIY</a:t>
            </a:r>
            <a:endParaRPr lang="en-US" altLang="zh-TW" sz="2400" b="1" dirty="0" smtClean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400" b="1" dirty="0">
                <a:latin typeface="華康POP1體W9(P)" pitchFamily="82" charset="-120"/>
                <a:ea typeface="華康POP1體W9(P)" pitchFamily="82" charset="-120"/>
              </a:rPr>
              <a:t>佛艾德愛胡搞：</a:t>
            </a:r>
            <a:r>
              <a:rPr lang="zh-TW" altLang="en-US" sz="2400" b="1" dirty="0">
                <a:latin typeface="華康POP1體W9(P)" pitchFamily="82" charset="-120"/>
                <a:ea typeface="華康POP1體W9(P)" pitchFamily="82" charset="-120"/>
                <a:hlinkClick r:id="rId5"/>
              </a:rPr>
              <a:t>蜂蠟製作</a:t>
            </a:r>
            <a:r>
              <a:rPr lang="en-US" altLang="zh-TW" sz="2400" b="1" dirty="0">
                <a:latin typeface="華康POP1體W9(P)" pitchFamily="82" charset="-120"/>
                <a:ea typeface="華康POP1體W9(P)" pitchFamily="82" charset="-120"/>
                <a:hlinkClick r:id="rId5"/>
              </a:rPr>
              <a:t>DIY_</a:t>
            </a:r>
            <a:r>
              <a:rPr lang="zh-TW" altLang="en-US" sz="2400" b="1" dirty="0">
                <a:latin typeface="華康POP1體W9(P)" pitchFamily="82" charset="-120"/>
                <a:ea typeface="華康POP1體W9(P)" pitchFamily="82" charset="-120"/>
                <a:hlinkClick r:id="rId5"/>
              </a:rPr>
              <a:t>實驗</a:t>
            </a:r>
            <a:r>
              <a:rPr lang="zh-TW" altLang="en-US" sz="2400" b="1" dirty="0" smtClean="0">
                <a:latin typeface="華康POP1體W9(P)" pitchFamily="82" charset="-120"/>
                <a:ea typeface="華康POP1體W9(P)" pitchFamily="82" charset="-120"/>
                <a:hlinkClick r:id="rId5"/>
              </a:rPr>
              <a:t>篇</a:t>
            </a:r>
            <a:endParaRPr lang="en-US" altLang="zh-TW" sz="2400" b="1" dirty="0" smtClean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400" dirty="0">
                <a:latin typeface="華康POP1體W9(P)" pitchFamily="82" charset="-120"/>
                <a:ea typeface="華康POP1體W9(P)" pitchFamily="82" charset="-120"/>
              </a:rPr>
              <a:t>痞客邦</a:t>
            </a: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</a:rPr>
              <a:t>：</a:t>
            </a:r>
            <a:r>
              <a:rPr lang="zh-TW" altLang="en-US" sz="2400" b="1" dirty="0">
                <a:latin typeface="華康POP1體W9(P)" pitchFamily="82" charset="-120"/>
                <a:ea typeface="華康POP1體W9(P)" pitchFamily="82" charset="-120"/>
                <a:hlinkClick r:id="rId6"/>
              </a:rPr>
              <a:t>自製護木油「</a:t>
            </a:r>
            <a:r>
              <a:rPr lang="en-US" altLang="zh-TW" sz="2400" b="1" dirty="0">
                <a:latin typeface="華康POP1體W9(P)" pitchFamily="82" charset="-120"/>
                <a:ea typeface="華康POP1體W9(P)" pitchFamily="82" charset="-120"/>
                <a:hlinkClick r:id="rId6"/>
              </a:rPr>
              <a:t>DIY</a:t>
            </a:r>
            <a:r>
              <a:rPr lang="zh-TW" altLang="en-US" sz="2400" b="1" dirty="0">
                <a:latin typeface="華康POP1體W9(P)" pitchFamily="82" charset="-120"/>
                <a:ea typeface="華康POP1體W9(P)" pitchFamily="82" charset="-120"/>
                <a:hlinkClick r:id="rId6"/>
              </a:rPr>
              <a:t>木質傢俱保護蠟」</a:t>
            </a:r>
            <a:r>
              <a:rPr lang="zh-TW" altLang="en-US" sz="2400" b="1" dirty="0" smtClean="0">
                <a:latin typeface="華康POP1體W9(P)" pitchFamily="82" charset="-120"/>
                <a:ea typeface="華康POP1體W9(P)" pitchFamily="82" charset="-120"/>
                <a:hlinkClick r:id="rId6"/>
              </a:rPr>
              <a:t>上集</a:t>
            </a:r>
            <a:endParaRPr lang="en-US" altLang="zh-TW" sz="2400" b="1" dirty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</a:rPr>
              <a:t>痞客邦：</a:t>
            </a:r>
            <a:r>
              <a:rPr lang="zh-TW" altLang="en-US" sz="2400" b="1" dirty="0">
                <a:latin typeface="華康POP1體W9(P)" pitchFamily="82" charset="-120"/>
                <a:ea typeface="華康POP1體W9(P)" pitchFamily="82" charset="-120"/>
                <a:hlinkClick r:id="rId7"/>
              </a:rPr>
              <a:t>自製護木油「</a:t>
            </a:r>
            <a:r>
              <a:rPr lang="en-US" altLang="zh-TW" sz="2400" b="1" dirty="0">
                <a:latin typeface="華康POP1體W9(P)" pitchFamily="82" charset="-120"/>
                <a:ea typeface="華康POP1體W9(P)" pitchFamily="82" charset="-120"/>
                <a:hlinkClick r:id="rId7"/>
              </a:rPr>
              <a:t>DIY</a:t>
            </a:r>
            <a:r>
              <a:rPr lang="zh-TW" altLang="en-US" sz="2400" b="1" dirty="0">
                <a:latin typeface="華康POP1體W9(P)" pitchFamily="82" charset="-120"/>
                <a:ea typeface="華康POP1體W9(P)" pitchFamily="82" charset="-120"/>
                <a:hlinkClick r:id="rId7"/>
              </a:rPr>
              <a:t>木質傢俱保護蠟」</a:t>
            </a:r>
            <a:r>
              <a:rPr lang="zh-TW" altLang="en-US" sz="2400" b="1" dirty="0" smtClean="0">
                <a:latin typeface="華康POP1體W9(P)" pitchFamily="82" charset="-120"/>
                <a:ea typeface="華康POP1體W9(P)" pitchFamily="82" charset="-120"/>
                <a:hlinkClick r:id="rId7"/>
              </a:rPr>
              <a:t>下集</a:t>
            </a:r>
            <a:endParaRPr lang="zh-TW" altLang="en-US" sz="2400" dirty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en-US" altLang="zh-TW" sz="2400" dirty="0" smtClean="0">
                <a:latin typeface="華康POP1體W9(P)" pitchFamily="82" charset="-120"/>
                <a:ea typeface="華康POP1體W9(P)" pitchFamily="82" charset="-120"/>
              </a:rPr>
              <a:t>YouTube</a:t>
            </a: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</a:rPr>
              <a:t>：</a:t>
            </a: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  <a:hlinkClick r:id="rId8"/>
              </a:rPr>
              <a:t>護木油的製作過程</a:t>
            </a:r>
            <a:endParaRPr lang="en-US" altLang="zh-TW" sz="2400" dirty="0" smtClean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en-US" altLang="zh-TW" sz="2400" dirty="0">
                <a:latin typeface="華康POP1體W9(P)" pitchFamily="82" charset="-120"/>
                <a:ea typeface="華康POP1體W9(P)" pitchFamily="82" charset="-120"/>
              </a:rPr>
              <a:t>YouTube</a:t>
            </a: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</a:rPr>
              <a:t>：</a:t>
            </a:r>
            <a:r>
              <a:rPr lang="zh-TW" altLang="en-US" sz="2400" dirty="0">
                <a:latin typeface="華康POP1體W9(P)" pitchFamily="82" charset="-120"/>
                <a:ea typeface="華康POP1體W9(P)" pitchFamily="82" charset="-120"/>
                <a:hlinkClick r:id="rId9"/>
              </a:rPr>
              <a:t>蜂蠟塗層 木製品保養 </a:t>
            </a:r>
            <a:r>
              <a:rPr lang="en-US" altLang="zh-TW" sz="2400" dirty="0">
                <a:latin typeface="華康POP1體W9(P)" pitchFamily="82" charset="-120"/>
                <a:ea typeface="華康POP1體W9(P)" pitchFamily="82" charset="-120"/>
                <a:hlinkClick r:id="rId9"/>
              </a:rPr>
              <a:t>2 </a:t>
            </a:r>
            <a:r>
              <a:rPr lang="zh-TW" altLang="en-US" sz="2400" dirty="0">
                <a:latin typeface="華康POP1體W9(P)" pitchFamily="82" charset="-120"/>
                <a:ea typeface="華康POP1體W9(P)" pitchFamily="82" charset="-120"/>
                <a:hlinkClick r:id="rId9"/>
              </a:rPr>
              <a:t>綠川森</a:t>
            </a:r>
            <a:endParaRPr lang="zh-TW" altLang="en-US" sz="2400" dirty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en-US" altLang="zh-TW" sz="2400" dirty="0" smtClean="0">
                <a:latin typeface="華康POP1體W9(P)" pitchFamily="82" charset="-120"/>
                <a:ea typeface="華康POP1體W9(P)" pitchFamily="82" charset="-120"/>
              </a:rPr>
              <a:t>YouTube</a:t>
            </a: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</a:rPr>
              <a:t>：</a:t>
            </a:r>
            <a:r>
              <a:rPr lang="zh-TW" altLang="en-US" sz="2400" dirty="0">
                <a:latin typeface="華康POP1體W9(P)" pitchFamily="82" charset="-120"/>
                <a:ea typeface="華康POP1體W9(P)" pitchFamily="82" charset="-120"/>
                <a:hlinkClick r:id="rId10"/>
              </a:rPr>
              <a:t>九斗社區</a:t>
            </a:r>
            <a:r>
              <a:rPr lang="en-US" altLang="zh-TW" sz="2400" dirty="0">
                <a:latin typeface="華康POP1體W9(P)" pitchFamily="82" charset="-120"/>
                <a:ea typeface="華康POP1體W9(P)" pitchFamily="82" charset="-120"/>
                <a:hlinkClick r:id="rId10"/>
              </a:rPr>
              <a:t>-</a:t>
            </a:r>
            <a:r>
              <a:rPr lang="zh-TW" altLang="en-US" sz="2400" dirty="0">
                <a:latin typeface="華康POP1體W9(P)" pitchFamily="82" charset="-120"/>
                <a:ea typeface="華康POP1體W9(P)" pitchFamily="82" charset="-120"/>
                <a:hlinkClick r:id="rId10"/>
              </a:rPr>
              <a:t>天然蜂蠟</a:t>
            </a:r>
            <a:r>
              <a:rPr lang="en-US" altLang="zh-TW" sz="2400" dirty="0">
                <a:latin typeface="華康POP1體W9(P)" pitchFamily="82" charset="-120"/>
                <a:ea typeface="華康POP1體W9(P)" pitchFamily="82" charset="-120"/>
                <a:hlinkClick r:id="rId10"/>
              </a:rPr>
              <a:t>DIY - </a:t>
            </a:r>
            <a:r>
              <a:rPr lang="zh-TW" altLang="en-US" sz="2400" dirty="0">
                <a:latin typeface="華康POP1體W9(P)" pitchFamily="82" charset="-120"/>
                <a:ea typeface="華康POP1體W9(P)" pitchFamily="82" charset="-120"/>
                <a:hlinkClick r:id="rId10"/>
              </a:rPr>
              <a:t>徐雲貞</a:t>
            </a:r>
            <a:r>
              <a:rPr lang="zh-TW" altLang="en-US" sz="2400" dirty="0" smtClean="0">
                <a:latin typeface="華康POP1體W9(P)" pitchFamily="82" charset="-120"/>
                <a:ea typeface="華康POP1體W9(P)" pitchFamily="82" charset="-120"/>
                <a:hlinkClick r:id="rId10"/>
              </a:rPr>
              <a:t>老師</a:t>
            </a:r>
            <a:endParaRPr lang="en-US" altLang="zh-TW" sz="2400" dirty="0" smtClean="0"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endParaRPr lang="zh-TW" sz="2400" dirty="0">
              <a:latin typeface="華康POP1體W9(P)" pitchFamily="82" charset="-120"/>
              <a:ea typeface="華康POP1體W9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88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924800" cy="13918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6000" dirty="0">
                <a:solidFill>
                  <a:srgbClr val="002060"/>
                </a:solidFill>
                <a:latin typeface="華康布丁體" pitchFamily="81" charset="-120"/>
                <a:ea typeface="華康布丁體" pitchFamily="81" charset="-120"/>
              </a:rPr>
              <a:t>課程大綱</a:t>
            </a:r>
            <a:endParaRPr lang="zh-TW" sz="60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5127978"/>
            <a:ext cx="2856502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彰化縣自造教育中心</a:t>
            </a:r>
            <a:endParaRPr lang="zh-TW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979712" y="2974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4312" y="1901538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3600" dirty="0" smtClean="0">
                <a:latin typeface="華康超明體(P)" pitchFamily="18" charset="-120"/>
                <a:ea typeface="華康超明體(P)" pitchFamily="18" charset="-120"/>
              </a:rPr>
              <a:t>塗料介紹</a:t>
            </a:r>
            <a:endParaRPr lang="en-US" altLang="zh-TW" sz="3600" dirty="0" smtClean="0">
              <a:latin typeface="華康超明體(P)" pitchFamily="18" charset="-120"/>
              <a:ea typeface="華康超明體(P)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3600" dirty="0" smtClean="0">
                <a:latin typeface="華康超明體(P)" pitchFamily="18" charset="-120"/>
                <a:ea typeface="華康超明體(P)" pitchFamily="18" charset="-120"/>
              </a:rPr>
              <a:t>蜜蜂＆蜂蠟介紹</a:t>
            </a:r>
            <a:endParaRPr lang="en-US" altLang="zh-TW" sz="3600" dirty="0" smtClean="0">
              <a:latin typeface="華康超明體(P)" pitchFamily="18" charset="-120"/>
              <a:ea typeface="華康超明體(P)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3600" dirty="0">
                <a:latin typeface="華康超明體(P)" pitchFamily="18" charset="-120"/>
                <a:ea typeface="華康超明體(P)" pitchFamily="18" charset="-120"/>
              </a:rPr>
              <a:t>天然木</a:t>
            </a:r>
            <a:r>
              <a:rPr lang="zh-TW" altLang="en-US" sz="3600" dirty="0" smtClean="0">
                <a:latin typeface="華康超明體(P)" pitchFamily="18" charset="-120"/>
                <a:ea typeface="華康超明體(P)" pitchFamily="18" charset="-120"/>
              </a:rPr>
              <a:t>蠟油</a:t>
            </a:r>
            <a:r>
              <a:rPr lang="zh-TW" altLang="en-US" sz="3600" dirty="0">
                <a:latin typeface="華康超明體(P)" pitchFamily="18" charset="-120"/>
                <a:ea typeface="華康超明體(P)" pitchFamily="18" charset="-120"/>
              </a:rPr>
              <a:t>（護木油</a:t>
            </a:r>
            <a:r>
              <a:rPr lang="zh-TW" altLang="en-US" sz="3600" dirty="0" smtClean="0">
                <a:latin typeface="華康超明體(P)" pitchFamily="18" charset="-120"/>
                <a:ea typeface="華康超明體(P)" pitchFamily="18" charset="-120"/>
              </a:rPr>
              <a:t>）</a:t>
            </a:r>
            <a:r>
              <a:rPr lang="en-US" altLang="zh-TW" sz="3600" dirty="0" smtClean="0">
                <a:latin typeface="華康超明體(P)" pitchFamily="18" charset="-120"/>
                <a:ea typeface="華康超明體(P)" pitchFamily="18" charset="-120"/>
              </a:rPr>
              <a:t>DIY</a:t>
            </a:r>
            <a:endParaRPr lang="zh-TW" altLang="en-US" sz="3600" dirty="0">
              <a:latin typeface="華康超明體(P)" pitchFamily="18" charset="-120"/>
              <a:ea typeface="華康超明體(P)" pitchFamily="18" charset="-12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fontScale="85000" lnSpcReduction="10000"/>
          </a:bodyPr>
          <a:lstStyle/>
          <a:p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DIY-</a:t>
            </a:r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所需材料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46153" y="1449649"/>
            <a:ext cx="2497656" cy="1259271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rgbClr val="C00000"/>
                </a:solidFill>
                <a:latin typeface="華康POP1體W9(P)" pitchFamily="82" charset="-120"/>
                <a:ea typeface="華康POP1體W9(P)" pitchFamily="82" charset="-120"/>
              </a:rPr>
              <a:t>一、蜂蠟</a:t>
            </a:r>
            <a:endParaRPr lang="en-US" altLang="zh-TW" sz="3600" dirty="0" smtClean="0">
              <a:solidFill>
                <a:srgbClr val="C00000"/>
              </a:solidFill>
              <a:latin typeface="華康POP1體W9(P)" pitchFamily="82" charset="-120"/>
              <a:ea typeface="華康POP1體W9(P)" pitchFamily="82" charset="-120"/>
            </a:endParaRPr>
          </a:p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2276871"/>
            <a:ext cx="5092721" cy="30272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8106" y="2299512"/>
            <a:ext cx="3267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優點：</a:t>
            </a:r>
            <a:r>
              <a:rPr lang="zh-TW" altLang="en-US" sz="2800" dirty="0" smtClean="0">
                <a:solidFill>
                  <a:srgbClr val="FF0000"/>
                </a:solidFill>
                <a:latin typeface="華康海報體W12" pitchFamily="81" charset="-120"/>
                <a:ea typeface="華康海報體W12" pitchFamily="81" charset="-120"/>
              </a:rPr>
              <a:t>填縫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、增加木材表面</a:t>
            </a:r>
            <a:r>
              <a:rPr lang="zh-TW" altLang="en-US" sz="2800" dirty="0" smtClean="0">
                <a:solidFill>
                  <a:srgbClr val="FF0000"/>
                </a:solidFill>
                <a:latin typeface="華康海報體W12" pitchFamily="81" charset="-120"/>
                <a:ea typeface="華康海報體W12" pitchFamily="81" charset="-120"/>
              </a:rPr>
              <a:t>光澤、防水性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華康海報體W12" pitchFamily="81" charset="-120"/>
                <a:ea typeface="華康海報體W12" pitchFamily="81" charset="-120"/>
              </a:rPr>
              <a:t>滑順感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。</a:t>
            </a:r>
            <a:endParaRPr lang="en-US" altLang="zh-TW" sz="2800" dirty="0" smtClean="0">
              <a:latin typeface="華康海報體W12" pitchFamily="81" charset="-120"/>
              <a:ea typeface="華康海報體W12" pitchFamily="81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rPr>
              <a:t>缺點：常溫為固態無法直接施工。</a:t>
            </a:r>
            <a:endParaRPr lang="zh-TW" altLang="en-US" sz="2800" dirty="0">
              <a:solidFill>
                <a:srgbClr val="0070C0"/>
              </a:solidFill>
              <a:latin typeface="華康海報體W12" pitchFamily="81" charset="-120"/>
              <a:ea typeface="華康海報體W12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6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fontScale="85000" lnSpcReduction="10000"/>
          </a:bodyPr>
          <a:lstStyle/>
          <a:p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DIY-</a:t>
            </a:r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所需材料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46152" y="1349992"/>
            <a:ext cx="8474319" cy="755215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</a:rPr>
              <a:t>二、植物油：</a:t>
            </a:r>
            <a:endParaRPr lang="zh-TW" sz="3600" b="1" dirty="0">
              <a:solidFill>
                <a:srgbClr val="C00000"/>
              </a:solidFill>
              <a:latin typeface="華康海報體W9" pitchFamily="81" charset="-120"/>
              <a:ea typeface="華康海報體W9" pitchFamily="8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27598"/>
            <a:ext cx="2162699" cy="324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1188" y="2420888"/>
            <a:ext cx="46568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1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、亞麻仁油（最多人使用）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優點：保護與滋潤效果。</a:t>
            </a:r>
            <a:endParaRPr lang="en-US" altLang="zh-TW" sz="2800" dirty="0" smtClean="0">
              <a:latin typeface="華康海報體W12" pitchFamily="81" charset="-120"/>
              <a:ea typeface="華康海報體W12" pitchFamily="81" charset="-120"/>
            </a:endParaRPr>
          </a:p>
          <a:p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缺點：乾燥時間長、味道難聞（大部分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人認為）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。</a:t>
            </a:r>
            <a:endParaRPr lang="en-US" altLang="zh-TW" sz="2800" dirty="0" smtClean="0">
              <a:latin typeface="華康海報體W12" pitchFamily="81" charset="-120"/>
              <a:ea typeface="華康海報體W12" pitchFamily="81" charset="-120"/>
            </a:endParaRPr>
          </a:p>
          <a:p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生亞麻仁油需經由聚合反應（高溫）處理，成為</a:t>
            </a:r>
            <a:r>
              <a:rPr lang="zh-TW" altLang="en-US" sz="2800" dirty="0" smtClean="0">
                <a:solidFill>
                  <a:srgbClr val="FF0000"/>
                </a:solidFill>
                <a:latin typeface="華康海報體W12" pitchFamily="81" charset="-120"/>
                <a:ea typeface="華康海報體W12" pitchFamily="81" charset="-120"/>
              </a:rPr>
              <a:t>熟煉亞麻仁油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，才能製作木蠟油。</a:t>
            </a:r>
            <a:endParaRPr lang="zh-TW" altLang="en-US" sz="2800" dirty="0">
              <a:latin typeface="華康海報體W12" pitchFamily="81" charset="-120"/>
              <a:ea typeface="華康海報體W12" pitchFamily="81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76056" y="496759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取自</a:t>
            </a:r>
            <a:r>
              <a:rPr lang="en-US" altLang="zh-TW" u="sng" dirty="0">
                <a:solidFill>
                  <a:srgbClr val="FF0000"/>
                </a:solidFill>
                <a:latin typeface="+mn-ea"/>
                <a:hlinkClick r:id="rId5"/>
              </a:rPr>
              <a:t>Eastern and Western </a:t>
            </a:r>
            <a:r>
              <a:rPr lang="zh-TW" altLang="en-US" u="sng" dirty="0">
                <a:solidFill>
                  <a:srgbClr val="FF0000"/>
                </a:solidFill>
                <a:latin typeface="+mn-ea"/>
                <a:hlinkClick r:id="rId5"/>
              </a:rPr>
              <a:t>木工的東西</a:t>
            </a:r>
            <a:endParaRPr lang="zh-TW" altLang="en-US" dirty="0">
              <a:solidFill>
                <a:srgbClr val="FF0000"/>
              </a:solidFill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85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fontScale="85000" lnSpcReduction="10000"/>
          </a:bodyPr>
          <a:lstStyle/>
          <a:p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DIY-</a:t>
            </a:r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所需材料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46152" y="1349992"/>
            <a:ext cx="8474319" cy="755215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</a:rPr>
              <a:t>二、植物油</a:t>
            </a:r>
            <a:r>
              <a:rPr lang="zh-TW" altLang="en-US" sz="3600" b="1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</a:rPr>
              <a:t>：</a:t>
            </a:r>
            <a:endParaRPr lang="zh-TW" sz="3600" b="1" dirty="0">
              <a:solidFill>
                <a:srgbClr val="C00000"/>
              </a:solidFill>
              <a:latin typeface="華康海報體W9" pitchFamily="81" charset="-120"/>
              <a:ea typeface="華康海報體W9" pitchFamily="81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3545" y="2276872"/>
            <a:ext cx="8185228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2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、棕櫚油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3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、椰子油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4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、桐油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5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、胡桃油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6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、橄欖油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endParaRPr lang="en-US" altLang="zh-TW" sz="2800" dirty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7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、蓖麻油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8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、葵花油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9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、豆油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10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、松節油（</a:t>
            </a:r>
            <a:r>
              <a:rPr lang="zh-TW" altLang="en-US" sz="2800" dirty="0" smtClean="0">
                <a:solidFill>
                  <a:srgbClr val="FF0000"/>
                </a:solidFill>
                <a:latin typeface="華康海報體W12" pitchFamily="81" charset="-120"/>
                <a:ea typeface="華康海報體W12" pitchFamily="81" charset="-120"/>
              </a:rPr>
              <a:t>有毒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需精煉）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  <a:p>
            <a:r>
              <a:rPr lang="en-US" altLang="zh-TW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11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、芥花油</a:t>
            </a:r>
            <a:endParaRPr lang="en-US" altLang="zh-TW" sz="2800" dirty="0" smtClean="0">
              <a:solidFill>
                <a:srgbClr val="00B050"/>
              </a:solidFill>
              <a:latin typeface="華康海報體W12" pitchFamily="81" charset="-120"/>
              <a:ea typeface="華康海報體W12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9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fontScale="85000" lnSpcReduction="10000"/>
          </a:bodyPr>
          <a:lstStyle/>
          <a:p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DIY-</a:t>
            </a:r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所需材料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46152" y="1449649"/>
            <a:ext cx="7610223" cy="827223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rgbClr val="FF0000"/>
                </a:solidFill>
                <a:latin typeface="華康POP1體W9(P)" pitchFamily="82" charset="-120"/>
                <a:ea typeface="華康POP1體W9(P)" pitchFamily="82" charset="-120"/>
              </a:rPr>
              <a:t>三、精油（可有可無）</a:t>
            </a:r>
            <a:endParaRPr lang="zh-TW" sz="3600" dirty="0">
              <a:solidFill>
                <a:srgbClr val="FF0000"/>
              </a:solidFill>
              <a:latin typeface="華康POP1體W9(P)" pitchFamily="82" charset="-120"/>
              <a:ea typeface="華康POP1體W9(P)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4324396" cy="324329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1189" y="242088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油品放久會氧化或水解產生</a:t>
            </a:r>
            <a:r>
              <a:rPr lang="en-US" altLang="zh-TW" sz="2800" dirty="0" smtClean="0">
                <a:latin typeface="華康海報體W12" pitchFamily="81" charset="-120"/>
                <a:ea typeface="華康海報體W12" pitchFamily="81" charset="-120"/>
              </a:rPr>
              <a:t>『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臭油味</a:t>
            </a:r>
            <a:r>
              <a:rPr lang="en-US" altLang="zh-TW" sz="2800" dirty="0" smtClean="0">
                <a:latin typeface="華康海報體W12" pitchFamily="81" charset="-120"/>
                <a:ea typeface="華康海報體W12" pitchFamily="81" charset="-120"/>
              </a:rPr>
              <a:t>』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，精油的香味可以抑制</a:t>
            </a:r>
            <a:r>
              <a:rPr lang="en-US" altLang="zh-TW" sz="2800" dirty="0" smtClean="0">
                <a:latin typeface="華康海報體W12" pitchFamily="81" charset="-120"/>
                <a:ea typeface="華康海報體W12" pitchFamily="81" charset="-120"/>
              </a:rPr>
              <a:t>『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臭味油</a:t>
            </a:r>
            <a:r>
              <a:rPr lang="en-US" altLang="zh-TW" sz="2800" dirty="0" smtClean="0">
                <a:latin typeface="華康海報體W12" pitchFamily="81" charset="-120"/>
                <a:ea typeface="華康海報體W12" pitchFamily="81" charset="-120"/>
              </a:rPr>
              <a:t>』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。</a:t>
            </a:r>
            <a:endParaRPr lang="zh-TW" altLang="en-US" sz="2800" dirty="0">
              <a:latin typeface="華康海報體W12" pitchFamily="81" charset="-120"/>
              <a:ea typeface="華康海報體W12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fontScale="85000" lnSpcReduction="10000"/>
          </a:bodyPr>
          <a:lstStyle/>
          <a:p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DIY-</a:t>
            </a:r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所需材料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46152" y="1449649"/>
            <a:ext cx="7610223" cy="827223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rgbClr val="FF0000"/>
                </a:solidFill>
                <a:latin typeface="華康POP1體W9(P)" pitchFamily="82" charset="-120"/>
                <a:ea typeface="華康POP1體W9(P)" pitchFamily="82" charset="-120"/>
              </a:rPr>
              <a:t>小結</a:t>
            </a:r>
            <a:endParaRPr lang="zh-TW" sz="3600" dirty="0">
              <a:solidFill>
                <a:srgbClr val="FF0000"/>
              </a:solidFill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1742" y="2306252"/>
            <a:ext cx="85468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一、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蜂蠟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：在木材上均勻塗布後可形成保護層（夠硬），</a:t>
            </a:r>
            <a:r>
              <a:rPr lang="zh-TW" altLang="en-US" sz="2800" dirty="0" smtClean="0"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rPr>
              <a:t>若手上有棕櫚蠟也</a:t>
            </a:r>
            <a:r>
              <a:rPr lang="zh-TW" altLang="en-US" sz="2800" dirty="0" smtClean="0"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rPr>
              <a:t>可以試用看看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。</a:t>
            </a:r>
            <a:endParaRPr lang="en-US" altLang="zh-TW" sz="2800" dirty="0" smtClean="0">
              <a:latin typeface="華康海報體W12" pitchFamily="81" charset="-120"/>
              <a:ea typeface="華康海報體W12" pitchFamily="81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二、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植物油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：油膜對於木材也會有保護作用，在此最主要是扮演</a:t>
            </a:r>
            <a:r>
              <a:rPr lang="en-US" altLang="zh-TW" sz="2800" dirty="0" smtClean="0">
                <a:latin typeface="華康海報體W12" pitchFamily="81" charset="-120"/>
                <a:ea typeface="華康海報體W12" pitchFamily="81" charset="-120"/>
              </a:rPr>
              <a:t>『</a:t>
            </a:r>
            <a:r>
              <a:rPr lang="zh-TW" altLang="en-US" sz="2800" dirty="0" smtClean="0">
                <a:solidFill>
                  <a:srgbClr val="C00000"/>
                </a:solidFill>
                <a:latin typeface="華康海報體W12" pitchFamily="81" charset="-120"/>
                <a:ea typeface="華康海報體W12" pitchFamily="81" charset="-120"/>
              </a:rPr>
              <a:t>溶劑</a:t>
            </a:r>
            <a:r>
              <a:rPr lang="en-US" altLang="zh-TW" sz="2800" dirty="0" smtClean="0">
                <a:latin typeface="華康海報體W12" pitchFamily="81" charset="-120"/>
                <a:ea typeface="華康海報體W12" pitchFamily="81" charset="-120"/>
              </a:rPr>
              <a:t>』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的角色。</a:t>
            </a:r>
            <a:endParaRPr lang="en-US" altLang="zh-TW" sz="2800" dirty="0" smtClean="0">
              <a:latin typeface="華康海報體W12" pitchFamily="81" charset="-120"/>
              <a:ea typeface="華康海報體W12" pitchFamily="81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三、</a:t>
            </a:r>
            <a:r>
              <a:rPr lang="zh-TW" altLang="en-US" sz="2800" dirty="0" smtClean="0">
                <a:solidFill>
                  <a:srgbClr val="00B050"/>
                </a:solidFill>
                <a:latin typeface="華康海報體W12" pitchFamily="81" charset="-120"/>
                <a:ea typeface="華康海報體W12" pitchFamily="81" charset="-120"/>
              </a:rPr>
              <a:t>精油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：增加香味，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以</a:t>
            </a:r>
            <a:r>
              <a:rPr lang="en-US" altLang="zh-TW" sz="2800" dirty="0" smtClean="0">
                <a:latin typeface="華康海報體W12" pitchFamily="81" charset="-120"/>
                <a:ea typeface="華康海報體W12" pitchFamily="81" charset="-120"/>
              </a:rPr>
              <a:t>『</a:t>
            </a:r>
            <a:r>
              <a:rPr lang="zh-TW" altLang="en-US" sz="2800" dirty="0" smtClean="0">
                <a:solidFill>
                  <a:srgbClr val="C00000"/>
                </a:solidFill>
                <a:latin typeface="華康海報體W12" pitchFamily="81" charset="-120"/>
                <a:ea typeface="華康海報體W12" pitchFamily="81" charset="-120"/>
              </a:rPr>
              <a:t>可</a:t>
            </a:r>
            <a:r>
              <a:rPr lang="zh-TW" altLang="en-US" sz="2800" dirty="0" smtClean="0">
                <a:solidFill>
                  <a:srgbClr val="C00000"/>
                </a:solidFill>
                <a:latin typeface="華康海報體W12" pitchFamily="81" charset="-120"/>
                <a:ea typeface="華康海報體W12" pitchFamily="81" charset="-120"/>
              </a:rPr>
              <a:t>食用</a:t>
            </a:r>
            <a:r>
              <a:rPr lang="zh-TW" altLang="en-US" sz="2800" dirty="0" smtClean="0">
                <a:solidFill>
                  <a:srgbClr val="C00000"/>
                </a:solidFill>
                <a:latin typeface="華康海報體W12" pitchFamily="81" charset="-120"/>
                <a:ea typeface="華康海報體W12" pitchFamily="81" charset="-120"/>
              </a:rPr>
              <a:t>為主</a:t>
            </a:r>
            <a:r>
              <a:rPr lang="en-US" altLang="zh-TW" sz="2800" dirty="0" smtClean="0">
                <a:latin typeface="華康海報體W12" pitchFamily="81" charset="-120"/>
                <a:ea typeface="華康海報體W12" pitchFamily="81" charset="-120"/>
              </a:rPr>
              <a:t>』</a:t>
            </a:r>
            <a:r>
              <a:rPr lang="zh-TW" altLang="en-US" sz="2800" dirty="0" smtClean="0">
                <a:latin typeface="華康海報體W12" pitchFamily="81" charset="-120"/>
                <a:ea typeface="華康海報體W12" pitchFamily="81" charset="-120"/>
              </a:rPr>
              <a:t>。</a:t>
            </a:r>
            <a:endParaRPr lang="zh-TW" altLang="en-US" sz="2800" dirty="0">
              <a:latin typeface="華康海報體W12" pitchFamily="81" charset="-120"/>
              <a:ea typeface="華康海報體W12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12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/>
          </a:bodyPr>
          <a:lstStyle/>
          <a:p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DIY-</a:t>
            </a:r>
            <a:r>
              <a:rPr lang="zh-TW" altLang="en-US" sz="5500" b="1" spc="-15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比例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46153" y="1449649"/>
            <a:ext cx="2497656" cy="1259271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</a:pP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09187"/>
              </p:ext>
            </p:extLst>
          </p:nvPr>
        </p:nvGraphicFramePr>
        <p:xfrm>
          <a:off x="1907704" y="1449649"/>
          <a:ext cx="5188235" cy="3627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0000"/>
                <a:gridCol w="508235"/>
                <a:gridCol w="1440000"/>
                <a:gridCol w="180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蜂蠟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：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油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濃度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：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50</a:t>
                      </a:r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％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：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2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33.3</a:t>
                      </a:r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％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：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3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25</a:t>
                      </a:r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％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：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4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20</a:t>
                      </a:r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％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：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5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16.7</a:t>
                      </a:r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％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：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6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14.3</a:t>
                      </a:r>
                      <a:r>
                        <a:rPr lang="zh-TW" altLang="en-US" sz="2800" dirty="0" smtClean="0">
                          <a:latin typeface="華康超黑體" pitchFamily="49" charset="-120"/>
                          <a:ea typeface="華康超黑體" pitchFamily="49" charset="-120"/>
                        </a:rPr>
                        <a:t>％</a:t>
                      </a:r>
                      <a:endParaRPr lang="zh-TW" altLang="en-US" sz="2800" dirty="0">
                        <a:latin typeface="華康超黑體" pitchFamily="49" charset="-120"/>
                        <a:ea typeface="華康超黑體" pitchFamily="49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231740" y="5246201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你想要的比例是多少呢？</a:t>
            </a:r>
            <a:endParaRPr lang="zh-TW" altLang="en-US" sz="28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7704" y="2492896"/>
            <a:ext cx="5184576" cy="1584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10800000">
            <a:off x="7258227" y="3135923"/>
            <a:ext cx="428502" cy="298122"/>
          </a:xfrm>
          <a:prstGeom prst="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711554" y="2637781"/>
            <a:ext cx="923330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70C0"/>
                </a:solidFill>
                <a:latin typeface="華康勘亭流" pitchFamily="65" charset="-120"/>
                <a:ea typeface="華康勘亭流" pitchFamily="65" charset="-120"/>
              </a:rPr>
              <a:t>推薦</a:t>
            </a:r>
            <a:endParaRPr lang="zh-TW" altLang="en-US" sz="4800" dirty="0">
              <a:solidFill>
                <a:srgbClr val="0070C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97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899" y="1349992"/>
            <a:ext cx="8434718" cy="1243588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一、依比例量取所需的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蜂蠟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lstStyle/>
          <a:p>
            <a:r>
              <a:rPr lang="zh-TW" altLang="en-US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37" y="2086703"/>
            <a:ext cx="2699999" cy="360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9" y="2086703"/>
            <a:ext cx="2699997" cy="360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sp>
        <p:nvSpPr>
          <p:cNvPr id="2" name="圓角矩形 1"/>
          <p:cNvSpPr/>
          <p:nvPr/>
        </p:nvSpPr>
        <p:spPr>
          <a:xfrm>
            <a:off x="5292080" y="4365104"/>
            <a:ext cx="72008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5868144" y="3573885"/>
            <a:ext cx="1368152" cy="7192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7305326" y="3284984"/>
            <a:ext cx="183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約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100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公克</a:t>
            </a:r>
            <a:endParaRPr lang="zh-TW" altLang="en-US" sz="24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45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899" y="1349992"/>
            <a:ext cx="8434718" cy="1243588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二、依比例量取所需的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油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lstStyle/>
          <a:p>
            <a:r>
              <a:rPr lang="zh-TW" altLang="en-US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37" y="2086704"/>
            <a:ext cx="2699999" cy="3599998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9" y="2086705"/>
            <a:ext cx="2699997" cy="3599996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sp>
        <p:nvSpPr>
          <p:cNvPr id="2" name="圓角矩形 1"/>
          <p:cNvSpPr/>
          <p:nvPr/>
        </p:nvSpPr>
        <p:spPr>
          <a:xfrm>
            <a:off x="5004048" y="5085184"/>
            <a:ext cx="951279" cy="6015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>
            <a:endCxn id="5" idx="1"/>
          </p:cNvCxnSpPr>
          <p:nvPr/>
        </p:nvCxnSpPr>
        <p:spPr>
          <a:xfrm flipV="1">
            <a:off x="5955327" y="4523929"/>
            <a:ext cx="1349999" cy="417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7305326" y="4293096"/>
            <a:ext cx="165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公克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39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899" y="1349992"/>
            <a:ext cx="8434718" cy="1243588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三、將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蜂蠟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與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油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放入鍋子裡加熱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lstStyle/>
          <a:p>
            <a:r>
              <a:rPr lang="zh-TW" altLang="en-US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57" y="2132856"/>
            <a:ext cx="4800001" cy="360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5364088" y="497664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華康勘亭流" pitchFamily="65" charset="-120"/>
                <a:ea typeface="華康勘亭流" pitchFamily="65" charset="-120"/>
              </a:rPr>
              <a:t>小火</a:t>
            </a:r>
            <a:endParaRPr lang="zh-TW" altLang="en-US" sz="4000" dirty="0">
              <a:solidFill>
                <a:srgbClr val="FF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0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899" y="1349992"/>
            <a:ext cx="8434718" cy="1243588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四、等待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蜂蠟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與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油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完全溶解混合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lstStyle/>
          <a:p>
            <a:r>
              <a:rPr lang="zh-TW" altLang="en-US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8" y="2780928"/>
            <a:ext cx="3840000" cy="288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840000" cy="288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9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91680" y="3501008"/>
            <a:ext cx="7123113" cy="31683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木器無論是</a:t>
            </a:r>
            <a:r>
              <a:rPr lang="en-US" altLang="zh-TW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『</a:t>
            </a: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上漆</a:t>
            </a:r>
            <a:r>
              <a:rPr lang="en-US" altLang="zh-TW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』</a:t>
            </a: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、</a:t>
            </a:r>
            <a:r>
              <a:rPr lang="en-US" altLang="zh-TW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『</a:t>
            </a: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上蠟</a:t>
            </a:r>
            <a:r>
              <a:rPr lang="en-US" altLang="zh-TW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』</a:t>
            </a: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、</a:t>
            </a:r>
            <a:r>
              <a:rPr lang="en-US" altLang="zh-TW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『</a:t>
            </a: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上油</a:t>
            </a:r>
            <a:r>
              <a:rPr lang="en-US" altLang="zh-TW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』</a:t>
            </a: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皆各有優缺點，但是最重要的前置作業就是</a:t>
            </a:r>
            <a:r>
              <a:rPr lang="en-US" altLang="zh-TW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『</a:t>
            </a:r>
            <a:r>
              <a:rPr lang="zh-TW" altLang="en-US" sz="4000" b="1" dirty="0" smtClean="0">
                <a:solidFill>
                  <a:srgbClr val="FF0000"/>
                </a:solidFill>
                <a:latin typeface="華康正顏楷體W7(P)" pitchFamily="66" charset="-120"/>
                <a:ea typeface="華康正顏楷體W7(P)" pitchFamily="66" charset="-120"/>
              </a:rPr>
              <a:t>砂磨程序</a:t>
            </a:r>
            <a:r>
              <a:rPr lang="en-US" altLang="zh-TW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』</a:t>
            </a: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正顏楷體W7(P)" pitchFamily="66" charset="-120"/>
                <a:ea typeface="華康正顏楷體W7(P)" pitchFamily="66" charset="-120"/>
              </a:rPr>
              <a:t>。</a:t>
            </a:r>
            <a:endParaRPr lang="zh-TW" sz="4000" b="1" dirty="0">
              <a:solidFill>
                <a:prstClr val="black">
                  <a:lumMod val="75000"/>
                  <a:lumOff val="25000"/>
                </a:prstClr>
              </a:solidFill>
              <a:latin typeface="華康正顏楷體W7(P)" pitchFamily="66" charset="-120"/>
              <a:ea typeface="華康正顏楷體W7(P)" pitchFamily="66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5400" b="1" dirty="0" smtClean="0">
                <a:latin typeface="華康超明體(P)" pitchFamily="18" charset="-120"/>
                <a:ea typeface="華康超明體(P)" pitchFamily="18" charset="-120"/>
              </a:rPr>
              <a:t>木器塗裝前的作業要點</a:t>
            </a:r>
            <a:endParaRPr lang="zh-TW" sz="5400" b="1" dirty="0">
              <a:latin typeface="華康超明體(P)" pitchFamily="18" charset="-120"/>
              <a:ea typeface="華康超明體(P)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899" y="1349992"/>
            <a:ext cx="8434718" cy="1243588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五</a:t>
            </a:r>
            <a:r>
              <a:rPr lang="zh-TW" altLang="en-US" sz="3200" dirty="0">
                <a:latin typeface="華康POP1體W9(P)" pitchFamily="82" charset="-120"/>
                <a:ea typeface="華康POP1體W9(P)" pitchFamily="82" charset="-120"/>
              </a:rPr>
              <a:t>、關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火後加入少許的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精油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後攪拌均勻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lstStyle/>
          <a:p>
            <a:r>
              <a:rPr lang="zh-TW" altLang="en-US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58" y="2076685"/>
            <a:ext cx="4800000" cy="360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349992"/>
            <a:ext cx="8856984" cy="1243588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六、待稍稍冷卻後將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木蠟油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過濾倒入盒中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lstStyle/>
          <a:p>
            <a:r>
              <a:rPr lang="zh-TW" altLang="en-US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58" y="2076685"/>
            <a:ext cx="4800000" cy="360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8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899" y="1349992"/>
            <a:ext cx="8434718" cy="1243588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七、靜置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木蠟油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冷卻固化即可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lstStyle/>
          <a:p>
            <a:r>
              <a:rPr lang="zh-TW" altLang="en-US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8" y="2780928"/>
            <a:ext cx="3840000" cy="288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840000" cy="288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6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899" y="1349992"/>
            <a:ext cx="4422117" cy="3807200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457200" indent="-4572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itchFamily="2" charset="2"/>
              <a:buChar char="Ø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成品心得：</a:t>
            </a:r>
            <a:endParaRPr lang="en-US" altLang="zh-TW" sz="3200" dirty="0" smtClean="0">
              <a:latin typeface="華康POP1體W9(P)" pitchFamily="82" charset="-120"/>
              <a:ea typeface="華康POP1體W9(P)" pitchFamily="82" charset="-120"/>
            </a:endParaRPr>
          </a:p>
          <a:p>
            <a:pPr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</a:pP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此次試做比例為</a:t>
            </a:r>
            <a:r>
              <a:rPr lang="en-US" altLang="zh-TW" sz="3200" dirty="0" smtClean="0">
                <a:solidFill>
                  <a:srgbClr val="FF0000"/>
                </a:solidFill>
                <a:latin typeface="華康POP1體W9(P)" pitchFamily="82" charset="-120"/>
                <a:ea typeface="華康POP1體W9(P)" pitchFamily="82" charset="-120"/>
              </a:rPr>
              <a:t>1</a:t>
            </a:r>
            <a:r>
              <a:rPr lang="zh-TW" altLang="en-US" sz="3200" dirty="0" smtClean="0">
                <a:solidFill>
                  <a:srgbClr val="FF0000"/>
                </a:solidFill>
                <a:latin typeface="華康POP1體W9(P)" pitchFamily="82" charset="-120"/>
                <a:ea typeface="華康POP1體W9(P)" pitchFamily="82" charset="-120"/>
              </a:rPr>
              <a:t>：</a:t>
            </a:r>
            <a:r>
              <a:rPr lang="en-US" altLang="zh-TW" sz="3200" dirty="0" smtClean="0">
                <a:solidFill>
                  <a:srgbClr val="FF0000"/>
                </a:solidFill>
                <a:latin typeface="華康POP1體W9(P)" pitchFamily="82" charset="-120"/>
                <a:ea typeface="華康POP1體W9(P)" pitchFamily="82" charset="-120"/>
              </a:rPr>
              <a:t>1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，蠟的濃度為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50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％，冷卻試用的時偏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『</a:t>
            </a:r>
            <a:r>
              <a:rPr lang="zh-TW" altLang="en-US" sz="3200" dirty="0" smtClean="0">
                <a:solidFill>
                  <a:srgbClr val="FF0000"/>
                </a:solidFill>
                <a:latin typeface="華康POP1體W9(P)" pitchFamily="82" charset="-120"/>
                <a:ea typeface="華康POP1體W9(P)" pitchFamily="82" charset="-120"/>
              </a:rPr>
              <a:t>硬</a:t>
            </a:r>
            <a:r>
              <a:rPr lang="en-US" altLang="zh-TW" sz="3200" dirty="0" smtClean="0">
                <a:latin typeface="華康POP1體W9(P)" pitchFamily="82" charset="-120"/>
                <a:ea typeface="華康POP1體W9(P)" pitchFamily="82" charset="-120"/>
              </a:rPr>
              <a:t>』</a:t>
            </a:r>
            <a:r>
              <a:rPr lang="zh-TW" altLang="en-US" sz="3200" dirty="0" smtClean="0">
                <a:latin typeface="華康POP1體W9(P)" pitchFamily="82" charset="-120"/>
                <a:ea typeface="華康POP1體W9(P)" pitchFamily="82" charset="-120"/>
              </a:rPr>
              <a:t>，施作時會比較費力。</a:t>
            </a:r>
            <a:endParaRPr lang="zh-TW" sz="3200" dirty="0">
              <a:latin typeface="華康POP1體W9(P)" pitchFamily="82" charset="-120"/>
              <a:ea typeface="華康POP1體W9(P)" pitchFamily="82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83" y="503606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 lnSpcReduction="10000"/>
          </a:bodyPr>
          <a:lstStyle/>
          <a:p>
            <a:r>
              <a:rPr lang="zh-TW" altLang="en-US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木蠟油（護木油）</a:t>
            </a:r>
            <a:r>
              <a:rPr lang="en-US" altLang="zh-TW" sz="6000" b="1" spc="-150" dirty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  <a:cs typeface="Arial" pitchFamily="34" charset="0"/>
              </a:rPr>
              <a:t>DIY</a:t>
            </a:r>
            <a:endParaRPr lang="zh-TW" sz="5500" b="1" spc="-150" dirty="0">
              <a:solidFill>
                <a:srgbClr val="7030A0"/>
              </a:solidFill>
              <a:latin typeface="華康超明體" pitchFamily="49" charset="-120"/>
              <a:ea typeface="華康超明體" pitchFamily="49" charset="-120"/>
              <a:cs typeface="Arial" pitchFamily="34" charset="0"/>
            </a:endParaRPr>
          </a:p>
        </p:txBody>
      </p:sp>
      <p:pic>
        <p:nvPicPr>
          <p:cNvPr id="7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46" y="1916832"/>
            <a:ext cx="3840000" cy="28800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8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800601"/>
            <a:ext cx="7743825" cy="198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zh-TW" dirty="0">
                <a:solidFill>
                  <a:prstClr val="black">
                    <a:lumMod val="65000"/>
                    <a:lumOff val="35000"/>
                  </a:prstClr>
                </a:solidFill>
              </a:rPr>
              <a:t>					</a:t>
            </a:r>
            <a:endParaRPr lang="zh-TW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altLang="zh-TW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新綜藝體W5(P)" pitchFamily="82" charset="-120"/>
                <a:ea typeface="華康新綜藝體W5(P)" pitchFamily="82" charset="-120"/>
              </a:rPr>
              <a:t>DIY</a:t>
            </a:r>
            <a:r>
              <a:rPr lang="zh-TW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新綜藝體W5(P)" pitchFamily="82" charset="-120"/>
                <a:ea typeface="華康新綜藝體W5(P)" pitchFamily="82" charset="-120"/>
              </a:rPr>
              <a:t>實作</a:t>
            </a:r>
            <a:r>
              <a:rPr lang="en-US" altLang="zh-TW" sz="32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華康新綜藝體W5(P)" pitchFamily="82" charset="-120"/>
                <a:ea typeface="華康新綜藝體W5(P)" pitchFamily="82" charset="-120"/>
              </a:rPr>
              <a:t> go……</a:t>
            </a:r>
            <a:endParaRPr lang="zh-TW" sz="3200" dirty="0">
              <a:solidFill>
                <a:prstClr val="black"/>
              </a:solidFill>
              <a:latin typeface="華康新綜藝體W5(P)" pitchFamily="82" charset="-120"/>
              <a:ea typeface="華康新綜藝體W5(P)" pitchFamily="82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400" y="3304950"/>
            <a:ext cx="8686800" cy="1095600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zh-TW" altLang="en-US" sz="7200" dirty="0" smtClean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>分享完畢</a:t>
            </a:r>
            <a:r>
              <a:rPr lang="zh-TW" sz="72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/>
            </a:r>
            <a:br>
              <a:rPr lang="zh-TW" sz="72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</a:br>
            <a:endParaRPr lang="zh-TW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7600" y="2286000"/>
            <a:ext cx="8694000" cy="639762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zh-TW" altLang="en-US" sz="3600" dirty="0" smtClean="0"/>
              <a:t>感謝您的聆聽！</a:t>
            </a:r>
            <a:endParaRPr lang="zh-TW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3000" y="2708920"/>
            <a:ext cx="9001000" cy="3384376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生漆→（</a:t>
            </a:r>
            <a:r>
              <a:rPr lang="zh-TW" altLang="en-US" b="1" dirty="0" smtClean="0">
                <a:solidFill>
                  <a:srgbClr val="002060"/>
                </a:solidFill>
                <a:latin typeface="華康超明體(P)" pitchFamily="18" charset="-120"/>
                <a:ea typeface="華康超明體(P)" pitchFamily="18" charset="-120"/>
              </a:rPr>
              <a:t>天然、流傳千年、需技術、小心中毒</a:t>
            </a: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）</a:t>
            </a:r>
            <a:endParaRPr lang="en-US" altLang="zh-TW" b="1" dirty="0" smtClean="0">
              <a:solidFill>
                <a:schemeClr val="tx1"/>
              </a:solidFill>
              <a:latin typeface="華康超明體(P)" pitchFamily="18" charset="-120"/>
              <a:ea typeface="華康超明體(P)" pitchFamily="18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動、</a:t>
            </a: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植物的油＆</a:t>
            </a: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蠟→（</a:t>
            </a:r>
            <a:r>
              <a:rPr lang="zh-TW" altLang="en-US" b="1" dirty="0" smtClean="0">
                <a:solidFill>
                  <a:srgbClr val="002060"/>
                </a:solidFill>
                <a:latin typeface="華康超明體(P)" pitchFamily="18" charset="-120"/>
                <a:ea typeface="華康超明體(P)" pitchFamily="18" charset="-120"/>
              </a:rPr>
              <a:t>天然、取得容易、不需技術</a:t>
            </a: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）</a:t>
            </a:r>
            <a:endParaRPr lang="en-US" altLang="zh-TW" b="1" dirty="0" smtClean="0">
              <a:solidFill>
                <a:schemeClr val="tx1"/>
              </a:solidFill>
              <a:latin typeface="華康超明體(P)" pitchFamily="18" charset="-120"/>
              <a:ea typeface="華康超明體(P)" pitchFamily="18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u"/>
            </a:pPr>
            <a:r>
              <a:rPr lang="en-US" altLang="zh-TW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NC</a:t>
            </a:r>
            <a:r>
              <a:rPr lang="zh-TW" altLang="en-US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漆 </a:t>
            </a:r>
            <a:r>
              <a:rPr lang="en-US" altLang="zh-TW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硝基油漆</a:t>
            </a:r>
            <a:r>
              <a:rPr lang="en-US" altLang="zh-TW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) </a:t>
            </a:r>
            <a:r>
              <a:rPr lang="zh-TW" altLang="en-US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或</a:t>
            </a:r>
            <a:r>
              <a:rPr lang="en-US" altLang="zh-TW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PU</a:t>
            </a:r>
            <a:r>
              <a:rPr lang="zh-TW" altLang="en-US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漆（</a:t>
            </a:r>
            <a:r>
              <a:rPr lang="en-US" altLang="zh-TW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Polyurethane</a:t>
            </a: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）→（</a:t>
            </a:r>
            <a:r>
              <a:rPr lang="zh-TW" altLang="en-US" b="1" dirty="0" smtClean="0">
                <a:solidFill>
                  <a:srgbClr val="002060"/>
                </a:solidFill>
                <a:latin typeface="華康超明體(P)" pitchFamily="18" charset="-120"/>
                <a:ea typeface="華康超明體(P)" pitchFamily="18" charset="-120"/>
              </a:rPr>
              <a:t>人造、即常見的市售油漆、需技術</a:t>
            </a: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）</a:t>
            </a:r>
            <a:endParaRPr lang="en-US" altLang="zh-TW" b="1" dirty="0" smtClean="0">
              <a:solidFill>
                <a:schemeClr val="tx1"/>
              </a:solidFill>
              <a:latin typeface="華康超明體(P)" pitchFamily="18" charset="-120"/>
              <a:ea typeface="華康超明體(P)" pitchFamily="18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環保水性</a:t>
            </a: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漆→（</a:t>
            </a:r>
            <a:r>
              <a:rPr lang="zh-TW" altLang="en-US" b="1" dirty="0" smtClean="0">
                <a:solidFill>
                  <a:srgbClr val="002060"/>
                </a:solidFill>
                <a:latin typeface="華康超明體(P)" pitchFamily="18" charset="-120"/>
                <a:ea typeface="華康超明體(P)" pitchFamily="18" charset="-120"/>
              </a:rPr>
              <a:t>人造、溶劑為水、需技術</a:t>
            </a: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）</a:t>
            </a:r>
            <a:endParaRPr lang="en-US" altLang="zh-TW" b="1" dirty="0" smtClean="0">
              <a:solidFill>
                <a:schemeClr val="tx1"/>
              </a:solidFill>
              <a:latin typeface="華康超明體(P)" pitchFamily="18" charset="-120"/>
              <a:ea typeface="華康超明體(P)" pitchFamily="18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其</a:t>
            </a:r>
            <a:r>
              <a:rPr lang="zh-TW" altLang="en-US" b="1" dirty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</a:rPr>
              <a:t>他</a:t>
            </a:r>
            <a:endParaRPr lang="zh-TW" b="1" dirty="0">
              <a:solidFill>
                <a:schemeClr val="tx1"/>
              </a:solidFill>
              <a:latin typeface="華康超明體(P)" pitchFamily="18" charset="-120"/>
              <a:ea typeface="華康超明體(P)" pitchFamily="18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6600" b="1" dirty="0" smtClean="0">
                <a:latin typeface="華康超明體(P)" pitchFamily="18" charset="-120"/>
                <a:ea typeface="華康超明體(P)" pitchFamily="18" charset="-120"/>
              </a:rPr>
              <a:t>木器塗料（油漆）</a:t>
            </a:r>
            <a:endParaRPr lang="zh-TW" sz="6600" b="1" dirty="0">
              <a:latin typeface="華康超明體(P)" pitchFamily="18" charset="-120"/>
              <a:ea typeface="華康超明體(P)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0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746048" y="4003609"/>
            <a:ext cx="7123113" cy="1673225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6000" b="0" cap="none" dirty="0" smtClean="0">
                <a:solidFill>
                  <a:schemeClr val="tx1"/>
                </a:solidFill>
                <a:latin typeface="華康超明體(P)" pitchFamily="18" charset="-120"/>
                <a:ea typeface="華康超明體(P)" pitchFamily="18" charset="-120"/>
                <a:cs typeface="+mn-cs"/>
              </a:rPr>
              <a:t>蜜蜂＆蜂蠟</a:t>
            </a:r>
            <a:endParaRPr lang="zh-TW" sz="6000" b="0" cap="none" dirty="0">
              <a:solidFill>
                <a:schemeClr val="tx1"/>
              </a:solidFill>
              <a:latin typeface="華康超明體(P)" pitchFamily="18" charset="-120"/>
              <a:ea typeface="華康超明體(P)" pitchFamily="18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2" y="2780928"/>
            <a:ext cx="6036325" cy="338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0840" y="6287469"/>
            <a:ext cx="2856502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彰化縣自造教育中心</a:t>
            </a:r>
            <a:endParaRPr lang="zh-TW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88101" y="3789040"/>
            <a:ext cx="4430608" cy="2222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沒有蜜蜂，世界也將走向滅亡</a:t>
            </a:r>
            <a:r>
              <a:rPr lang="en-US" altLang="zh-TW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hlinkClick r:id="rId4"/>
              </a:rPr>
              <a:t>https</a:t>
            </a:r>
            <a:r>
              <a:rPr lang="en-US" altLang="zh-TW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hlinkClick r:id="rId4"/>
              </a:rPr>
              <a:t>://</a:t>
            </a:r>
            <a:r>
              <a:rPr lang="en-US" altLang="zh-TW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hlinkClick r:id="rId4"/>
              </a:rPr>
              <a:t>tw.appledaily.com/headline/daily/20170901/37766985</a:t>
            </a:r>
            <a:endParaRPr lang="en-US" altLang="zh-TW" sz="2400" b="1" dirty="0" smtClean="0">
              <a:solidFill>
                <a:prstClr val="black">
                  <a:lumMod val="85000"/>
                  <a:lumOff val="15000"/>
                </a:prst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8101" y="1411389"/>
            <a:ext cx="396240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蜜蜂最主要的工作是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採集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花蜜、花粉、蜂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膠以及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花朵授粉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4000"/>
              </a:lnSpc>
            </a:pPr>
            <a:endParaRPr 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8" y="3933056"/>
            <a:ext cx="3272727" cy="1961461"/>
          </a:xfrm>
          <a:prstGeom prst="rect">
            <a:avLst/>
          </a:prstGeom>
          <a:ln w="15875">
            <a:solidFill>
              <a:schemeClr val="bg1"/>
            </a:solidFill>
            <a:miter lim="800000"/>
            <a:headEnd/>
            <a:tailEnd/>
          </a:ln>
          <a:effectLst>
            <a:glow rad="38100">
              <a:schemeClr val="tx1">
                <a:lumMod val="95000"/>
                <a:lumOff val="5000"/>
                <a:alpha val="27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8" y="1237622"/>
            <a:ext cx="3240000" cy="216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4388101" y="6011737"/>
            <a:ext cx="443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禍首：</a:t>
            </a:r>
            <a:r>
              <a:rPr lang="en-US" altLang="zh-TW" sz="24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『</a:t>
            </a:r>
            <a:r>
              <a:rPr lang="zh-TW" altLang="en-US" sz="24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芬普尼</a:t>
            </a:r>
            <a:r>
              <a:rPr lang="en-US" altLang="zh-TW" sz="24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』</a:t>
            </a:r>
            <a:r>
              <a:rPr lang="zh-TW" altLang="en-US" sz="24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、</a:t>
            </a:r>
            <a:r>
              <a:rPr lang="en-US" altLang="zh-TW" sz="24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『</a:t>
            </a:r>
            <a:r>
              <a:rPr lang="zh-TW" altLang="en-US" sz="24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益達胺</a:t>
            </a:r>
            <a:r>
              <a:rPr lang="en-US" altLang="zh-TW" sz="24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』</a:t>
            </a:r>
            <a:endParaRPr lang="zh-TW" altLang="en-US" sz="2400" dirty="0">
              <a:solidFill>
                <a:srgbClr val="FF0000"/>
              </a:solidFill>
              <a:latin typeface="華康布丁體" pitchFamily="81" charset="-120"/>
              <a:ea typeface="華康布丁體" pitchFamily="81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8104" y="4051085"/>
            <a:ext cx="3946416" cy="23373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蜂農所收集而成的蜂蠟</a:t>
            </a:r>
            <a:endParaRPr lang="zh-TW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1440" y="1294366"/>
            <a:ext cx="4408472" cy="21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</a:pPr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蜂蠟（蜂巢）是由工蜂的</a:t>
            </a:r>
            <a:r>
              <a:rPr lang="zh-TW" altLang="en-US" sz="2400" b="1" dirty="0" smtClean="0">
                <a:latin typeface="+mn-ea"/>
              </a:rPr>
              <a:t>四對</a:t>
            </a:r>
            <a:r>
              <a:rPr lang="zh-TW" altLang="en-US" sz="2400" b="1" dirty="0">
                <a:latin typeface="+mn-ea"/>
                <a:hlinkClick r:id="rId4" tooltip="蠟腺（頁面不存在）"/>
              </a:rPr>
              <a:t>蠟腺</a:t>
            </a:r>
            <a:r>
              <a:rPr lang="zh-TW" altLang="en-US" sz="2400" b="1" dirty="0">
                <a:latin typeface="+mn-ea"/>
              </a:rPr>
              <a:t>，位於腹部第</a:t>
            </a:r>
            <a:r>
              <a:rPr lang="en-US" altLang="zh-TW" sz="2400" b="1" dirty="0">
                <a:latin typeface="+mn-ea"/>
              </a:rPr>
              <a:t>4</a:t>
            </a:r>
            <a:r>
              <a:rPr lang="zh-TW" altLang="en-US" sz="2400" b="1" dirty="0">
                <a:latin typeface="+mn-ea"/>
              </a:rPr>
              <a:t>至</a:t>
            </a:r>
            <a:r>
              <a:rPr lang="en-US" altLang="zh-TW" sz="2400" b="1" dirty="0">
                <a:latin typeface="+mn-ea"/>
              </a:rPr>
              <a:t>7</a:t>
            </a:r>
            <a:r>
              <a:rPr lang="zh-TW" altLang="en-US" sz="2400" b="1" dirty="0" smtClean="0">
                <a:latin typeface="+mn-ea"/>
              </a:rPr>
              <a:t>節，所分泌出的</a:t>
            </a:r>
            <a:r>
              <a:rPr lang="en-US" altLang="zh-TW" sz="2400" b="1" dirty="0" smtClean="0">
                <a:latin typeface="+mn-ea"/>
              </a:rPr>
              <a:t>『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脂肪性物質</a:t>
            </a:r>
            <a:r>
              <a:rPr lang="en-US" altLang="zh-TW" sz="2400" b="1" dirty="0" smtClean="0">
                <a:latin typeface="+mn-ea"/>
              </a:rPr>
              <a:t>』</a:t>
            </a:r>
            <a:r>
              <a:rPr lang="zh-TW" altLang="en-US" sz="2400" b="1" dirty="0" smtClean="0">
                <a:latin typeface="+mn-ea"/>
              </a:rPr>
              <a:t>，功能為孕育下一代、貯存蜂蜜、花粉。</a:t>
            </a:r>
            <a:endParaRPr 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5" y="4139770"/>
            <a:ext cx="3852974" cy="2160000"/>
          </a:xfrm>
          <a:prstGeom prst="rect">
            <a:avLst/>
          </a:prstGeom>
          <a:ln w="15875">
            <a:solidFill>
              <a:schemeClr val="bg1"/>
            </a:solidFill>
            <a:miter lim="800000"/>
            <a:headEnd/>
            <a:tailEnd/>
          </a:ln>
          <a:effectLst>
            <a:glow rad="38100">
              <a:schemeClr val="tx1">
                <a:lumMod val="95000"/>
                <a:lumOff val="5000"/>
                <a:alpha val="27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5" y="1294365"/>
            <a:ext cx="3852000" cy="216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4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756084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zh-TW" altLang="en-US" sz="32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蜂蠟的收集方法：</a:t>
            </a:r>
            <a:endParaRPr lang="en-US" altLang="zh-TW" sz="32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4000"/>
              </a:lnSpc>
            </a:pP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真金不怕火煉，真蠟不怕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煮。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endParaRPr lang="zh-TW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72" y="2132856"/>
            <a:ext cx="5760000" cy="432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3" name="橢圓 2"/>
          <p:cNvSpPr/>
          <p:nvPr/>
        </p:nvSpPr>
        <p:spPr>
          <a:xfrm>
            <a:off x="5419276" y="1556792"/>
            <a:ext cx="504056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5671304" y="1268760"/>
            <a:ext cx="556880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228184" y="11247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不告訴你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80728"/>
            <a:ext cx="7560840" cy="17768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將蠟</a:t>
            </a:r>
            <a:r>
              <a:rPr lang="zh-TW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放入鍋裡煮沸</a:t>
            </a:r>
            <a:r>
              <a:rPr lang="en-US" altLang="zh-TW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</a:t>
            </a:r>
            <a:endParaRPr lang="zh-TW" altLang="zh-TW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648" y="228600"/>
            <a:ext cx="4895456" cy="6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dirty="0" smtClean="0">
                <a:latin typeface="華康超明體(P)" pitchFamily="18" charset="-120"/>
                <a:ea typeface="華康超明體(P)" pitchFamily="18" charset="-120"/>
              </a:rPr>
              <a:t>蜜蜂＆蜂蠟</a:t>
            </a:r>
            <a:endParaRPr lang="zh-TW" sz="4000" dirty="0">
              <a:latin typeface="華康超明體(P)" pitchFamily="18" charset="-120"/>
              <a:ea typeface="華康超明體(P)" pitchFamily="18" charset="-12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72" y="2132856"/>
            <a:ext cx="5760000" cy="43200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0</TotalTime>
  <Words>1184</Words>
  <Application>Microsoft Office PowerPoint</Application>
  <PresentationFormat>如螢幕大小 (4:3)</PresentationFormat>
  <Paragraphs>197</Paragraphs>
  <Slides>34</Slides>
  <Notes>34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中庸</vt:lpstr>
      <vt:lpstr>主題： 天然木蠟油（護木油）DIY </vt:lpstr>
      <vt:lpstr>PowerPoint 簡報</vt:lpstr>
      <vt:lpstr>木器塗裝前的作業要點</vt:lpstr>
      <vt:lpstr>木器塗料（油漆）</vt:lpstr>
      <vt:lpstr>蜜蜂＆蜂蠟</vt:lpstr>
      <vt:lpstr>蜜蜂＆蜂蠟</vt:lpstr>
      <vt:lpstr>蜜蜂＆蜂蠟</vt:lpstr>
      <vt:lpstr>蜜蜂＆蜂蠟</vt:lpstr>
      <vt:lpstr>蜜蜂＆蜂蠟</vt:lpstr>
      <vt:lpstr>蜜蜂＆蜂蠟</vt:lpstr>
      <vt:lpstr>蜜蜂＆蜂蠟</vt:lpstr>
      <vt:lpstr>蜜蜂＆蜂蠟</vt:lpstr>
      <vt:lpstr>蜜蜂＆蜂蠟</vt:lpstr>
      <vt:lpstr>蜜蜂＆蜂蠟</vt:lpstr>
      <vt:lpstr>蜜蜂＆蜂蠟</vt:lpstr>
      <vt:lpstr>天然木蠟油（護木油）DIY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分享完畢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2018-04-16T13:17:11Z</dcterms:created>
  <dcterms:modified xsi:type="dcterms:W3CDTF">2018-04-18T14:59:50Z</dcterms:modified>
</cp:coreProperties>
</file>